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4"/>
  </p:notes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ns" charset="1" panose="020B0606030504020204"/>
      <p:regular r:id="rId10"/>
    </p:embeddedFont>
    <p:embeddedFont>
      <p:font typeface="Open Sans Bold" charset="1" panose="020B0806030504020204"/>
      <p:regular r:id="rId11"/>
    </p:embeddedFont>
    <p:embeddedFont>
      <p:font typeface="Open Sans Italics" charset="1" panose="020B0606030504020204"/>
      <p:regular r:id="rId12"/>
    </p:embeddedFont>
    <p:embeddedFont>
      <p:font typeface="Open Sans Bold Italics" charset="1" panose="020B0806030504020204"/>
      <p:regular r:id="rId13"/>
    </p:embeddedFont>
    <p:embeddedFont>
      <p:font typeface="Open Sans Light" charset="1" panose="020B0306030504020204"/>
      <p:regular r:id="rId14"/>
    </p:embeddedFont>
    <p:embeddedFont>
      <p:font typeface="Open Sans Light Italics" charset="1" panose="020B0306030504020204"/>
      <p:regular r:id="rId15"/>
    </p:embeddedFont>
    <p:embeddedFont>
      <p:font typeface="Open Sans Ultra-Bold" charset="1" panose="00000000000000000000"/>
      <p:regular r:id="rId16"/>
    </p:embeddedFont>
    <p:embeddedFont>
      <p:font typeface="Open Sans Ultra-Bold Italics" charset="1" panose="00000000000000000000"/>
      <p:regular r:id="rId17"/>
    </p:embeddedFont>
    <p:embeddedFont>
      <p:font typeface="Montserrat" charset="1" panose="00000500000000000000"/>
      <p:regular r:id="rId18"/>
    </p:embeddedFont>
    <p:embeddedFont>
      <p:font typeface="Montserrat Bold" charset="1" panose="00000800000000000000"/>
      <p:regular r:id="rId19"/>
    </p:embeddedFont>
    <p:embeddedFont>
      <p:font typeface="Montserrat Italics" charset="1" panose="00000500000000000000"/>
      <p:regular r:id="rId20"/>
    </p:embeddedFont>
    <p:embeddedFont>
      <p:font typeface="Montserrat Bold Italics" charset="1" panose="00000800000000000000"/>
      <p:regular r:id="rId21"/>
    </p:embeddedFont>
    <p:embeddedFont>
      <p:font typeface="Montserrat Thin" charset="1" panose="00000300000000000000"/>
      <p:regular r:id="rId22"/>
    </p:embeddedFont>
    <p:embeddedFont>
      <p:font typeface="Montserrat Thin Italics" charset="1" panose="00000300000000000000"/>
      <p:regular r:id="rId23"/>
    </p:embeddedFont>
    <p:embeddedFont>
      <p:font typeface="Montserrat Extra-Light" charset="1" panose="00000300000000000000"/>
      <p:regular r:id="rId24"/>
    </p:embeddedFont>
    <p:embeddedFont>
      <p:font typeface="Montserrat Extra-Light Italics" charset="1" panose="00000300000000000000"/>
      <p:regular r:id="rId25"/>
    </p:embeddedFont>
    <p:embeddedFont>
      <p:font typeface="Montserrat Light" charset="1" panose="00000400000000000000"/>
      <p:regular r:id="rId26"/>
    </p:embeddedFont>
    <p:embeddedFont>
      <p:font typeface="Montserrat Light Italics" charset="1" panose="00000400000000000000"/>
      <p:regular r:id="rId27"/>
    </p:embeddedFont>
    <p:embeddedFont>
      <p:font typeface="Montserrat Medium" charset="1" panose="00000600000000000000"/>
      <p:regular r:id="rId28"/>
    </p:embeddedFont>
    <p:embeddedFont>
      <p:font typeface="Montserrat Medium Italics" charset="1" panose="00000600000000000000"/>
      <p:regular r:id="rId29"/>
    </p:embeddedFont>
    <p:embeddedFont>
      <p:font typeface="Montserrat Semi-Bold" charset="1" panose="00000700000000000000"/>
      <p:regular r:id="rId30"/>
    </p:embeddedFont>
    <p:embeddedFont>
      <p:font typeface="Montserrat Semi-Bold Italics" charset="1" panose="00000700000000000000"/>
      <p:regular r:id="rId31"/>
    </p:embeddedFont>
    <p:embeddedFont>
      <p:font typeface="Montserrat Ultra-Bold" charset="1" panose="00000900000000000000"/>
      <p:regular r:id="rId32"/>
    </p:embeddedFont>
    <p:embeddedFont>
      <p:font typeface="Montserrat Ultra-Bold Italics" charset="1" panose="00000900000000000000"/>
      <p:regular r:id="rId33"/>
    </p:embeddedFont>
    <p:embeddedFont>
      <p:font typeface="Montserrat Heavy" charset="1" panose="00000A00000000000000"/>
      <p:regular r:id="rId34"/>
    </p:embeddedFont>
    <p:embeddedFont>
      <p:font typeface="Montserrat Heavy Italics" charset="1" panose="00000A0000000000000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slides/slide1.xml" Type="http://schemas.openxmlformats.org/officeDocument/2006/relationships/slide"/><Relationship Id="rId37" Target="slides/slide2.xml" Type="http://schemas.openxmlformats.org/officeDocument/2006/relationships/slide"/><Relationship Id="rId38" Target="slides/slide3.xml" Type="http://schemas.openxmlformats.org/officeDocument/2006/relationships/slide"/><Relationship Id="rId39" Target="slides/slide4.xml" Type="http://schemas.openxmlformats.org/officeDocument/2006/relationships/slide"/><Relationship Id="rId4" Target="theme/theme1.xml" Type="http://schemas.openxmlformats.org/officeDocument/2006/relationships/theme"/><Relationship Id="rId40" Target="slides/slide5.xml" Type="http://schemas.openxmlformats.org/officeDocument/2006/relationships/slide"/><Relationship Id="rId41" Target="slides/slide6.xml" Type="http://schemas.openxmlformats.org/officeDocument/2006/relationships/slide"/><Relationship Id="rId42" Target="slides/slide7.xml" Type="http://schemas.openxmlformats.org/officeDocument/2006/relationships/slide"/><Relationship Id="rId43" Target="slides/slide8.xml" Type="http://schemas.openxmlformats.org/officeDocument/2006/relationships/slide"/><Relationship Id="rId44" Target="slides/slide9.xml" Type="http://schemas.openxmlformats.org/officeDocument/2006/relationships/slide"/><Relationship Id="rId45" Target="slides/slide10.xml" Type="http://schemas.openxmlformats.org/officeDocument/2006/relationships/slide"/><Relationship Id="rId46" Target="slides/slide11.xml" Type="http://schemas.openxmlformats.org/officeDocument/2006/relationships/slide"/><Relationship Id="rId47" Target="slides/slide12.xml" Type="http://schemas.openxmlformats.org/officeDocument/2006/relationships/slide"/><Relationship Id="rId48" Target="slides/slide13.xml" Type="http://schemas.openxmlformats.org/officeDocument/2006/relationships/slide"/><Relationship Id="rId49" Target="slides/slide14.xml" Type="http://schemas.openxmlformats.org/officeDocument/2006/relationships/slide"/><Relationship Id="rId5" Target="tableStyles.xml" Type="http://schemas.openxmlformats.org/officeDocument/2006/relationships/tableStyles"/><Relationship Id="rId50" Target="slides/slide15.xml" Type="http://schemas.openxmlformats.org/officeDocument/2006/relationships/slide"/><Relationship Id="rId51" Target="slides/slide16.xml" Type="http://schemas.openxmlformats.org/officeDocument/2006/relationships/slide"/><Relationship Id="rId52" Target="slides/slide17.xml" Type="http://schemas.openxmlformats.org/officeDocument/2006/relationships/slide"/><Relationship Id="rId53" Target="slides/slide18.xml" Type="http://schemas.openxmlformats.org/officeDocument/2006/relationships/slide"/><Relationship Id="rId54" Target="notesMasters/notesMaster1.xml" Type="http://schemas.openxmlformats.org/officeDocument/2006/relationships/notesMaster"/><Relationship Id="rId55" Target="theme/theme2.xml" Type="http://schemas.openxmlformats.org/officeDocument/2006/relationships/theme"/><Relationship Id="rId56" Target="notesSlides/notesSlide1.xml" Type="http://schemas.openxmlformats.org/officeDocument/2006/relationships/notesSlide"/><Relationship Id="rId57" Target="notesSlides/notesSlide2.xml" Type="http://schemas.openxmlformats.org/officeDocument/2006/relationships/notesSlide"/><Relationship Id="rId58" Target="notesSlides/notesSlide3.xml" Type="http://schemas.openxmlformats.org/officeDocument/2006/relationships/notesSlide"/><Relationship Id="rId59" Target="notesSlides/notesSlide4.xml" Type="http://schemas.openxmlformats.org/officeDocument/2006/relationships/notesSlide"/><Relationship Id="rId6" Target="fonts/font6.fntdata" Type="http://schemas.openxmlformats.org/officeDocument/2006/relationships/font"/><Relationship Id="rId60" Target="notesSlides/notesSlide5.xml" Type="http://schemas.openxmlformats.org/officeDocument/2006/relationships/notesSlide"/><Relationship Id="rId61" Target="notesSlides/notesSlide6.xml" Type="http://schemas.openxmlformats.org/officeDocument/2006/relationships/notesSlide"/><Relationship Id="rId62" Target="notesSlides/notesSlide7.xml" Type="http://schemas.openxmlformats.org/officeDocument/2006/relationships/notesSlide"/><Relationship Id="rId63" Target="notesSlides/notesSlide8.xml" Type="http://schemas.openxmlformats.org/officeDocument/2006/relationships/notesSlide"/><Relationship Id="rId64" Target="notesSlides/notesSlide9.xml" Type="http://schemas.openxmlformats.org/officeDocument/2006/relationships/notesSlide"/><Relationship Id="rId65" Target="notesSlides/notesSlide10.xml" Type="http://schemas.openxmlformats.org/officeDocument/2006/relationships/notesSlide"/><Relationship Id="rId66" Target="notesSlides/notesSlide11.xml" Type="http://schemas.openxmlformats.org/officeDocument/2006/relationships/notesSlide"/><Relationship Id="rId67" Target="notesSlides/notesSlide12.xml" Type="http://schemas.openxmlformats.org/officeDocument/2006/relationships/notesSlide"/><Relationship Id="rId68" Target="notesSlides/notesSlide13.xml" Type="http://schemas.openxmlformats.org/officeDocument/2006/relationships/notesSlide"/><Relationship Id="rId69" Target="notesSlides/notesSlide14.xml" Type="http://schemas.openxmlformats.org/officeDocument/2006/relationships/notesSlide"/><Relationship Id="rId7" Target="fonts/font7.fntdata" Type="http://schemas.openxmlformats.org/officeDocument/2006/relationships/font"/><Relationship Id="rId70" Target="notesSlides/notesSlide15.xml" Type="http://schemas.openxmlformats.org/officeDocument/2006/relationships/notesSlide"/><Relationship Id="rId71" Target="notesSlides/notesSlide16.xml" Type="http://schemas.openxmlformats.org/officeDocument/2006/relationships/notesSlide"/><Relationship Id="rId72" Target="notesSlides/notesSlide17.xml" Type="http://schemas.openxmlformats.org/officeDocument/2006/relationships/notesSlide"/><Relationship Id="rId73" Target="notesSlides/notesSlide18.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1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1</a:t>
            </a:r>
          </a:p>
        </p:txBody>
      </p:sp>
      <p:sp>
        <p:nvSpPr>
          <p:cNvPr name="TextBox 4" id="4"/>
          <p:cNvSpPr txBox="true"/>
          <p:nvPr/>
        </p:nvSpPr>
        <p:spPr>
          <a:xfrm rot="0">
            <a:off x="1111282" y="3252948"/>
            <a:ext cx="16271000" cy="2190750"/>
          </a:xfrm>
          <a:prstGeom prst="rect">
            <a:avLst/>
          </a:prstGeom>
        </p:spPr>
        <p:txBody>
          <a:bodyPr anchor="t" rtlCol="false" tIns="0" lIns="0" bIns="0" rIns="0">
            <a:spAutoFit/>
          </a:bodyPr>
          <a:lstStyle/>
          <a:p>
            <a:pPr algn="ctr">
              <a:lnSpc>
                <a:spcPts val="8640"/>
              </a:lnSpc>
            </a:pPr>
            <a:r>
              <a:rPr lang="en-US" sz="7200" spc="278">
                <a:solidFill>
                  <a:srgbClr val="000000"/>
                </a:solidFill>
                <a:latin typeface="Montserrat"/>
              </a:rPr>
              <a:t>Human Face Restoration using GFP-GAN</a:t>
            </a:r>
          </a:p>
        </p:txBody>
      </p:sp>
      <p:sp>
        <p:nvSpPr>
          <p:cNvPr name="TextBox 5" id="5"/>
          <p:cNvSpPr txBox="true"/>
          <p:nvPr/>
        </p:nvSpPr>
        <p:spPr>
          <a:xfrm rot="0">
            <a:off x="567166" y="6081912"/>
            <a:ext cx="7630241" cy="1333500"/>
          </a:xfrm>
          <a:prstGeom prst="rect">
            <a:avLst/>
          </a:prstGeom>
        </p:spPr>
        <p:txBody>
          <a:bodyPr anchor="t" rtlCol="false" tIns="0" lIns="0" bIns="0" rIns="0">
            <a:spAutoFit/>
          </a:bodyPr>
          <a:lstStyle/>
          <a:p>
            <a:pPr algn="l">
              <a:lnSpc>
                <a:spcPts val="2640"/>
              </a:lnSpc>
            </a:pPr>
            <a:r>
              <a:rPr lang="en-US" sz="2200" spc="83">
                <a:solidFill>
                  <a:srgbClr val="000000"/>
                </a:solidFill>
                <a:latin typeface="Montserrat"/>
              </a:rPr>
              <a:t>Team Details </a:t>
            </a:r>
          </a:p>
          <a:p>
            <a:pPr algn="l">
              <a:lnSpc>
                <a:spcPts val="2640"/>
              </a:lnSpc>
            </a:pPr>
            <a:r>
              <a:rPr lang="en-US" sz="2200" spc="83">
                <a:solidFill>
                  <a:srgbClr val="000000"/>
                </a:solidFill>
                <a:latin typeface="Montserrat"/>
              </a:rPr>
              <a:t>1. A. Gayatri (20EG105602)</a:t>
            </a:r>
          </a:p>
          <a:p>
            <a:pPr algn="l">
              <a:lnSpc>
                <a:spcPts val="2640"/>
              </a:lnSpc>
            </a:pPr>
            <a:r>
              <a:rPr lang="en-US" sz="2200" spc="83">
                <a:solidFill>
                  <a:srgbClr val="000000"/>
                </a:solidFill>
                <a:latin typeface="Montserrat"/>
              </a:rPr>
              <a:t>2. K. Sathwika (20EG105622)</a:t>
            </a:r>
          </a:p>
          <a:p>
            <a:pPr algn="l">
              <a:lnSpc>
                <a:spcPts val="2640"/>
              </a:lnSpc>
            </a:pPr>
            <a:r>
              <a:rPr lang="en-US" sz="2200" spc="85">
                <a:solidFill>
                  <a:srgbClr val="000000"/>
                </a:solidFill>
                <a:latin typeface="Montserrat"/>
              </a:rPr>
              <a:t>3. P. Akhil (20EG105704</a:t>
            </a:r>
          </a:p>
        </p:txBody>
      </p:sp>
      <p:sp>
        <p:nvSpPr>
          <p:cNvPr name="TextBox 6" id="6"/>
          <p:cNvSpPr txBox="true"/>
          <p:nvPr/>
        </p:nvSpPr>
        <p:spPr>
          <a:xfrm rot="0">
            <a:off x="11092512" y="6296448"/>
            <a:ext cx="5896104" cy="1247775"/>
          </a:xfrm>
          <a:prstGeom prst="rect">
            <a:avLst/>
          </a:prstGeom>
        </p:spPr>
        <p:txBody>
          <a:bodyPr anchor="t" rtlCol="false" tIns="0" lIns="0" bIns="0" rIns="0">
            <a:spAutoFit/>
          </a:bodyPr>
          <a:lstStyle/>
          <a:p>
            <a:pPr algn="l">
              <a:lnSpc>
                <a:spcPts val="3359"/>
              </a:lnSpc>
            </a:pPr>
            <a:r>
              <a:rPr lang="en-US" sz="2799" spc="108">
                <a:solidFill>
                  <a:srgbClr val="000000"/>
                </a:solidFill>
                <a:latin typeface="Montserrat"/>
              </a:rPr>
              <a:t>Project Supervisor </a:t>
            </a:r>
          </a:p>
          <a:p>
            <a:pPr algn="l">
              <a:lnSpc>
                <a:spcPts val="3359"/>
              </a:lnSpc>
            </a:pPr>
            <a:r>
              <a:rPr lang="en-US" sz="2799" spc="106">
                <a:solidFill>
                  <a:srgbClr val="000000"/>
                </a:solidFill>
                <a:latin typeface="Montserrat"/>
              </a:rPr>
              <a:t>Dr. P. Nagaraj</a:t>
            </a:r>
          </a:p>
          <a:p>
            <a:pPr algn="l">
              <a:lnSpc>
                <a:spcPts val="3359"/>
              </a:lnSpc>
            </a:pPr>
            <a:r>
              <a:rPr lang="en-US" sz="2799" spc="108">
                <a:solidFill>
                  <a:srgbClr val="000000"/>
                </a:solidFill>
                <a:latin typeface="Montserrat"/>
              </a:rPr>
              <a:t>Assistant professor, CSE</a:t>
            </a:r>
          </a:p>
        </p:txBody>
      </p:sp>
      <p:sp>
        <p:nvSpPr>
          <p:cNvPr name="TextBox 7" id="7"/>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8202969" y="1777788"/>
            <a:ext cx="8656331" cy="6613437"/>
          </a:xfrm>
          <a:custGeom>
            <a:avLst/>
            <a:gdLst/>
            <a:ahLst/>
            <a:cxnLst/>
            <a:rect r="r" b="b" t="t" l="l"/>
            <a:pathLst>
              <a:path h="6613437" w="8656331">
                <a:moveTo>
                  <a:pt x="0" y="0"/>
                </a:moveTo>
                <a:lnTo>
                  <a:pt x="8656331" y="0"/>
                </a:lnTo>
                <a:lnTo>
                  <a:pt x="8656331" y="6613437"/>
                </a:lnTo>
                <a:lnTo>
                  <a:pt x="0" y="6613437"/>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6</a:t>
            </a:r>
          </a:p>
        </p:txBody>
      </p:sp>
      <p:sp>
        <p:nvSpPr>
          <p:cNvPr name="TextBox 5" id="5"/>
          <p:cNvSpPr txBox="true"/>
          <p:nvPr/>
        </p:nvSpPr>
        <p:spPr>
          <a:xfrm rot="0">
            <a:off x="365776" y="3727194"/>
            <a:ext cx="6409288" cy="2714625"/>
          </a:xfrm>
          <a:prstGeom prst="rect">
            <a:avLst/>
          </a:prstGeom>
        </p:spPr>
        <p:txBody>
          <a:bodyPr anchor="t" rtlCol="false" tIns="0" lIns="0" bIns="0" rIns="0">
            <a:spAutoFit/>
          </a:bodyPr>
          <a:lstStyle/>
          <a:p>
            <a:pPr algn="ctr">
              <a:lnSpc>
                <a:spcPts val="4296"/>
              </a:lnSpc>
            </a:pPr>
            <a:r>
              <a:rPr lang="en-US" sz="3580" spc="136">
                <a:solidFill>
                  <a:srgbClr val="000000"/>
                </a:solidFill>
                <a:latin typeface="Montserrat"/>
              </a:rPr>
              <a:t>Experiment Environment</a:t>
            </a:r>
          </a:p>
          <a:p>
            <a:pPr algn="ctr">
              <a:lnSpc>
                <a:spcPts val="4296"/>
              </a:lnSpc>
            </a:pPr>
            <a:r>
              <a:rPr lang="en-US" sz="3580" spc="136">
                <a:solidFill>
                  <a:srgbClr val="000000"/>
                </a:solidFill>
                <a:latin typeface="Montserrat"/>
              </a:rPr>
              <a:t>(3/4)</a:t>
            </a:r>
          </a:p>
          <a:p>
            <a:pPr algn="ctr">
              <a:lnSpc>
                <a:spcPts val="4296"/>
              </a:lnSpc>
            </a:pPr>
            <a:r>
              <a:rPr lang="en-US" sz="3580" spc="136">
                <a:solidFill>
                  <a:srgbClr val="000000"/>
                </a:solidFill>
                <a:latin typeface="Montserrat"/>
              </a:rPr>
              <a:t>Model building Phase</a:t>
            </a:r>
          </a:p>
          <a:p>
            <a:pPr algn="ctr">
              <a:lnSpc>
                <a:spcPts val="4296"/>
              </a:lnSpc>
            </a:pPr>
            <a:r>
              <a:rPr lang="en-US" sz="3580" spc="138">
                <a:solidFill>
                  <a:srgbClr val="000000"/>
                </a:solidFill>
                <a:latin typeface="Montserrat"/>
              </a:rPr>
              <a:t>(Video Generation Module)</a:t>
            </a:r>
          </a:p>
        </p:txBody>
      </p:sp>
      <p:sp>
        <p:nvSpPr>
          <p:cNvPr name="TextBox 6" id="6"/>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
        <p:nvSpPr>
          <p:cNvPr name="TextBox 7" id="7"/>
          <p:cNvSpPr txBox="true"/>
          <p:nvPr/>
        </p:nvSpPr>
        <p:spPr>
          <a:xfrm rot="0">
            <a:off x="868165" y="6841318"/>
            <a:ext cx="6405861" cy="666750"/>
          </a:xfrm>
          <a:prstGeom prst="rect">
            <a:avLst/>
          </a:prstGeom>
        </p:spPr>
        <p:txBody>
          <a:bodyPr anchor="t" rtlCol="false" tIns="0" lIns="0" bIns="0" rIns="0">
            <a:spAutoFit/>
          </a:bodyPr>
          <a:lstStyle/>
          <a:p>
            <a:pPr>
              <a:lnSpc>
                <a:spcPts val="2640"/>
              </a:lnSpc>
            </a:pPr>
            <a:r>
              <a:rPr lang="en-US" sz="2200" spc="83">
                <a:solidFill>
                  <a:srgbClr val="000000"/>
                </a:solidFill>
                <a:latin typeface="Montserrat Bold"/>
              </a:rPr>
              <a:t>IDE:</a:t>
            </a:r>
            <a:r>
              <a:rPr lang="en-US" sz="2200" spc="83">
                <a:solidFill>
                  <a:srgbClr val="000000"/>
                </a:solidFill>
                <a:latin typeface="Montserrat"/>
              </a:rPr>
              <a:t> PyCharm</a:t>
            </a:r>
          </a:p>
          <a:p>
            <a:pPr>
              <a:lnSpc>
                <a:spcPts val="2640"/>
              </a:lnSpc>
            </a:pPr>
            <a:r>
              <a:rPr lang="en-US" sz="2200" spc="85">
                <a:solidFill>
                  <a:srgbClr val="000000"/>
                </a:solidFill>
                <a:latin typeface="Montserrat Bold"/>
              </a:rPr>
              <a:t>Language:</a:t>
            </a:r>
            <a:r>
              <a:rPr lang="en-US" sz="2200" spc="85">
                <a:solidFill>
                  <a:srgbClr val="000000"/>
                </a:solidFill>
                <a:latin typeface="Montserrat"/>
              </a:rPr>
              <a:t> Python programming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416292" y="1520364"/>
            <a:ext cx="13455417" cy="6615463"/>
          </a:xfrm>
          <a:custGeom>
            <a:avLst/>
            <a:gdLst/>
            <a:ahLst/>
            <a:cxnLst/>
            <a:rect r="r" b="b" t="t" l="l"/>
            <a:pathLst>
              <a:path h="6615463" w="13455417">
                <a:moveTo>
                  <a:pt x="0" y="0"/>
                </a:moveTo>
                <a:lnTo>
                  <a:pt x="13455416" y="0"/>
                </a:lnTo>
                <a:lnTo>
                  <a:pt x="13455416" y="6615463"/>
                </a:lnTo>
                <a:lnTo>
                  <a:pt x="0" y="6615463"/>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6</a:t>
            </a:r>
          </a:p>
        </p:txBody>
      </p:sp>
      <p:sp>
        <p:nvSpPr>
          <p:cNvPr name="TextBox 5" id="5"/>
          <p:cNvSpPr txBox="true"/>
          <p:nvPr/>
        </p:nvSpPr>
        <p:spPr>
          <a:xfrm rot="0">
            <a:off x="5468585" y="8306331"/>
            <a:ext cx="7350831" cy="1903937"/>
          </a:xfrm>
          <a:prstGeom prst="rect">
            <a:avLst/>
          </a:prstGeom>
        </p:spPr>
        <p:txBody>
          <a:bodyPr anchor="t" rtlCol="false" tIns="0" lIns="0" bIns="0" rIns="0">
            <a:spAutoFit/>
          </a:bodyPr>
          <a:lstStyle/>
          <a:p>
            <a:pPr algn="ctr">
              <a:lnSpc>
                <a:spcPts val="5016"/>
              </a:lnSpc>
            </a:pPr>
            <a:r>
              <a:rPr lang="en-US" sz="4180" spc="158">
                <a:solidFill>
                  <a:srgbClr val="000000"/>
                </a:solidFill>
                <a:latin typeface="Montserrat"/>
              </a:rPr>
              <a:t>Experiment Screen shot</a:t>
            </a:r>
          </a:p>
          <a:p>
            <a:pPr algn="ctr">
              <a:lnSpc>
                <a:spcPts val="5016"/>
              </a:lnSpc>
            </a:pPr>
            <a:r>
              <a:rPr lang="en-US" sz="4180" spc="158">
                <a:solidFill>
                  <a:srgbClr val="000000"/>
                </a:solidFill>
                <a:latin typeface="Montserrat"/>
              </a:rPr>
              <a:t>(1/3)</a:t>
            </a:r>
          </a:p>
          <a:p>
            <a:pPr algn="ctr">
              <a:lnSpc>
                <a:spcPts val="5016"/>
              </a:lnSpc>
            </a:pPr>
            <a:r>
              <a:rPr lang="en-US" sz="4180" spc="161">
                <a:solidFill>
                  <a:srgbClr val="000000"/>
                </a:solidFill>
                <a:latin typeface="Montserrat"/>
              </a:rPr>
              <a:t>User interface (UI)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416744" y="1735224"/>
            <a:ext cx="13454512" cy="6379839"/>
          </a:xfrm>
          <a:custGeom>
            <a:avLst/>
            <a:gdLst/>
            <a:ahLst/>
            <a:cxnLst/>
            <a:rect r="r" b="b" t="t" l="l"/>
            <a:pathLst>
              <a:path h="6379839" w="13454512">
                <a:moveTo>
                  <a:pt x="0" y="0"/>
                </a:moveTo>
                <a:lnTo>
                  <a:pt x="13454512" y="0"/>
                </a:lnTo>
                <a:lnTo>
                  <a:pt x="13454512" y="6379839"/>
                </a:lnTo>
                <a:lnTo>
                  <a:pt x="0" y="6379839"/>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6</a:t>
            </a:r>
          </a:p>
        </p:txBody>
      </p:sp>
      <p:sp>
        <p:nvSpPr>
          <p:cNvPr name="TextBox 5" id="5"/>
          <p:cNvSpPr txBox="true"/>
          <p:nvPr/>
        </p:nvSpPr>
        <p:spPr>
          <a:xfrm rot="0">
            <a:off x="5468585" y="8306331"/>
            <a:ext cx="7350831" cy="1903937"/>
          </a:xfrm>
          <a:prstGeom prst="rect">
            <a:avLst/>
          </a:prstGeom>
        </p:spPr>
        <p:txBody>
          <a:bodyPr anchor="t" rtlCol="false" tIns="0" lIns="0" bIns="0" rIns="0">
            <a:spAutoFit/>
          </a:bodyPr>
          <a:lstStyle/>
          <a:p>
            <a:pPr algn="ctr">
              <a:lnSpc>
                <a:spcPts val="5016"/>
              </a:lnSpc>
            </a:pPr>
            <a:r>
              <a:rPr lang="en-US" sz="4180" spc="158">
                <a:solidFill>
                  <a:srgbClr val="000000"/>
                </a:solidFill>
                <a:latin typeface="Montserrat"/>
              </a:rPr>
              <a:t>Experiment Screen shot</a:t>
            </a:r>
          </a:p>
          <a:p>
            <a:pPr algn="ctr">
              <a:lnSpc>
                <a:spcPts val="5016"/>
              </a:lnSpc>
            </a:pPr>
            <a:r>
              <a:rPr lang="en-US" sz="4180" spc="158">
                <a:solidFill>
                  <a:srgbClr val="000000"/>
                </a:solidFill>
                <a:latin typeface="Montserrat"/>
              </a:rPr>
              <a:t>(2/3)</a:t>
            </a:r>
          </a:p>
          <a:p>
            <a:pPr algn="ctr">
              <a:lnSpc>
                <a:spcPts val="5016"/>
              </a:lnSpc>
            </a:pPr>
            <a:r>
              <a:rPr lang="en-US" sz="4180" spc="161">
                <a:solidFill>
                  <a:srgbClr val="000000"/>
                </a:solidFill>
                <a:latin typeface="Montserrat"/>
              </a:rPr>
              <a:t>User interface (UI)</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419476" y="1990610"/>
            <a:ext cx="13449048" cy="6305781"/>
          </a:xfrm>
          <a:custGeom>
            <a:avLst/>
            <a:gdLst/>
            <a:ahLst/>
            <a:cxnLst/>
            <a:rect r="r" b="b" t="t" l="l"/>
            <a:pathLst>
              <a:path h="6305781" w="13449048">
                <a:moveTo>
                  <a:pt x="0" y="0"/>
                </a:moveTo>
                <a:lnTo>
                  <a:pt x="13449048" y="0"/>
                </a:lnTo>
                <a:lnTo>
                  <a:pt x="13449048" y="6305780"/>
                </a:lnTo>
                <a:lnTo>
                  <a:pt x="0" y="6305780"/>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6</a:t>
            </a:r>
          </a:p>
        </p:txBody>
      </p:sp>
      <p:sp>
        <p:nvSpPr>
          <p:cNvPr name="TextBox 5" id="5"/>
          <p:cNvSpPr txBox="true"/>
          <p:nvPr/>
        </p:nvSpPr>
        <p:spPr>
          <a:xfrm rot="0">
            <a:off x="5468585" y="8306331"/>
            <a:ext cx="7350831" cy="1903937"/>
          </a:xfrm>
          <a:prstGeom prst="rect">
            <a:avLst/>
          </a:prstGeom>
        </p:spPr>
        <p:txBody>
          <a:bodyPr anchor="t" rtlCol="false" tIns="0" lIns="0" bIns="0" rIns="0">
            <a:spAutoFit/>
          </a:bodyPr>
          <a:lstStyle/>
          <a:p>
            <a:pPr algn="ctr">
              <a:lnSpc>
                <a:spcPts val="5016"/>
              </a:lnSpc>
            </a:pPr>
            <a:r>
              <a:rPr lang="en-US" sz="4180" spc="158">
                <a:solidFill>
                  <a:srgbClr val="000000"/>
                </a:solidFill>
                <a:latin typeface="Montserrat"/>
              </a:rPr>
              <a:t>Experiment Screen shot</a:t>
            </a:r>
          </a:p>
          <a:p>
            <a:pPr algn="ctr">
              <a:lnSpc>
                <a:spcPts val="5016"/>
              </a:lnSpc>
            </a:pPr>
            <a:r>
              <a:rPr lang="en-US" sz="4180" spc="158">
                <a:solidFill>
                  <a:srgbClr val="000000"/>
                </a:solidFill>
                <a:latin typeface="Montserrat"/>
              </a:rPr>
              <a:t>(3/3)</a:t>
            </a:r>
          </a:p>
          <a:p>
            <a:pPr algn="ctr">
              <a:lnSpc>
                <a:spcPts val="5016"/>
              </a:lnSpc>
            </a:pPr>
            <a:r>
              <a:rPr lang="en-US" sz="4180" spc="161">
                <a:solidFill>
                  <a:srgbClr val="000000"/>
                </a:solidFill>
                <a:latin typeface="Montserrat"/>
              </a:rPr>
              <a:t>User interface (UI)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407288" y="2775428"/>
            <a:ext cx="11508714" cy="4789079"/>
          </a:xfrm>
          <a:custGeom>
            <a:avLst/>
            <a:gdLst/>
            <a:ahLst/>
            <a:cxnLst/>
            <a:rect r="r" b="b" t="t" l="l"/>
            <a:pathLst>
              <a:path h="4789079" w="11508714">
                <a:moveTo>
                  <a:pt x="0" y="0"/>
                </a:moveTo>
                <a:lnTo>
                  <a:pt x="11508714" y="0"/>
                </a:lnTo>
                <a:lnTo>
                  <a:pt x="11508714" y="4789079"/>
                </a:lnTo>
                <a:lnTo>
                  <a:pt x="0" y="4789079"/>
                </a:lnTo>
                <a:lnTo>
                  <a:pt x="0" y="0"/>
                </a:lnTo>
                <a:close/>
              </a:path>
            </a:pathLst>
          </a:custGeom>
          <a:blipFill>
            <a:blip r:embed="rId4"/>
            <a:stretch>
              <a:fillRect l="-459" t="-1105" r="-153"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5</a:t>
            </a:r>
          </a:p>
        </p:txBody>
      </p:sp>
      <p:sp>
        <p:nvSpPr>
          <p:cNvPr name="TextBox 5" id="5"/>
          <p:cNvSpPr txBox="true"/>
          <p:nvPr/>
        </p:nvSpPr>
        <p:spPr>
          <a:xfrm rot="0">
            <a:off x="0" y="1401514"/>
            <a:ext cx="18288000" cy="847725"/>
          </a:xfrm>
          <a:prstGeom prst="rect">
            <a:avLst/>
          </a:prstGeom>
        </p:spPr>
        <p:txBody>
          <a:bodyPr anchor="t" rtlCol="false" tIns="0" lIns="0" bIns="0" rIns="0">
            <a:spAutoFit/>
          </a:bodyPr>
          <a:lstStyle/>
          <a:p>
            <a:pPr algn="ctr">
              <a:lnSpc>
                <a:spcPts val="6720"/>
              </a:lnSpc>
            </a:pPr>
            <a:r>
              <a:rPr lang="en-US" sz="5600" spc="216">
                <a:solidFill>
                  <a:srgbClr val="000000"/>
                </a:solidFill>
                <a:latin typeface="Montserrat"/>
              </a:rPr>
              <a:t>Parameters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700412" y="3712275"/>
            <a:ext cx="8413181" cy="4663745"/>
          </a:xfrm>
          <a:custGeom>
            <a:avLst/>
            <a:gdLst/>
            <a:ahLst/>
            <a:cxnLst/>
            <a:rect r="r" b="b" t="t" l="l"/>
            <a:pathLst>
              <a:path h="4663745" w="8413181">
                <a:moveTo>
                  <a:pt x="0" y="0"/>
                </a:moveTo>
                <a:lnTo>
                  <a:pt x="8413181" y="0"/>
                </a:lnTo>
                <a:lnTo>
                  <a:pt x="8413181" y="4663745"/>
                </a:lnTo>
                <a:lnTo>
                  <a:pt x="0" y="4663745"/>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5</a:t>
            </a:r>
          </a:p>
        </p:txBody>
      </p:sp>
      <p:sp>
        <p:nvSpPr>
          <p:cNvPr name="TextBox 5" id="5"/>
          <p:cNvSpPr txBox="true"/>
          <p:nvPr/>
        </p:nvSpPr>
        <p:spPr>
          <a:xfrm rot="0">
            <a:off x="0" y="1626894"/>
            <a:ext cx="18288000" cy="847725"/>
          </a:xfrm>
          <a:prstGeom prst="rect">
            <a:avLst/>
          </a:prstGeom>
        </p:spPr>
        <p:txBody>
          <a:bodyPr anchor="t" rtlCol="false" tIns="0" lIns="0" bIns="0" rIns="0">
            <a:spAutoFit/>
          </a:bodyPr>
          <a:lstStyle/>
          <a:p>
            <a:pPr algn="ctr">
              <a:lnSpc>
                <a:spcPts val="6720"/>
              </a:lnSpc>
            </a:pPr>
            <a:r>
              <a:rPr lang="en-US" sz="5600" spc="216">
                <a:solidFill>
                  <a:srgbClr val="000000"/>
                </a:solidFill>
                <a:latin typeface="Montserrat"/>
              </a:rPr>
              <a:t>Justification Experiment results</a:t>
            </a:r>
          </a:p>
        </p:txBody>
      </p:sp>
      <p:sp>
        <p:nvSpPr>
          <p:cNvPr name="TextBox 6" id="6"/>
          <p:cNvSpPr txBox="true"/>
          <p:nvPr/>
        </p:nvSpPr>
        <p:spPr>
          <a:xfrm rot="0">
            <a:off x="2700412" y="2771909"/>
            <a:ext cx="14417873" cy="1066800"/>
          </a:xfrm>
          <a:prstGeom prst="rect">
            <a:avLst/>
          </a:prstGeom>
        </p:spPr>
        <p:txBody>
          <a:bodyPr anchor="t" rtlCol="false" tIns="0" lIns="0" bIns="0" rIns="0">
            <a:spAutoFit/>
          </a:bodyPr>
          <a:lstStyle/>
          <a:p>
            <a:pPr>
              <a:lnSpc>
                <a:spcPts val="2802"/>
              </a:lnSpc>
              <a:spcBef>
                <a:spcPct val="0"/>
              </a:spcBef>
            </a:pPr>
            <a:r>
              <a:rPr lang="en-US" sz="2335" spc="-93">
                <a:solidFill>
                  <a:srgbClr val="000000"/>
                </a:solidFill>
                <a:latin typeface="Open Sans Bold"/>
              </a:rPr>
              <a:t>Experiment Finding 1:</a:t>
            </a:r>
            <a:r>
              <a:rPr lang="en-US" sz="2335" spc="-93">
                <a:solidFill>
                  <a:srgbClr val="000000"/>
                </a:solidFill>
                <a:latin typeface="Open Sans"/>
              </a:rPr>
              <a:t> Significant Enhancement in Visual Quality</a:t>
            </a:r>
          </a:p>
          <a:p>
            <a:pPr>
              <a:lnSpc>
                <a:spcPts val="2802"/>
              </a:lnSpc>
              <a:spcBef>
                <a:spcPct val="0"/>
              </a:spcBef>
            </a:pPr>
            <a:r>
              <a:rPr lang="en-US" sz="2335" spc="-91">
                <a:solidFill>
                  <a:srgbClr val="000000"/>
                </a:solidFill>
                <a:latin typeface="Open Sans Bold"/>
              </a:rPr>
              <a:t>Method:</a:t>
            </a:r>
            <a:r>
              <a:rPr lang="en-US" sz="2335" spc="-91">
                <a:solidFill>
                  <a:srgbClr val="000000"/>
                </a:solidFill>
                <a:latin typeface="Open Sans"/>
              </a:rPr>
              <a:t> Conducted a qualitative comparison between original videos and their GFPGAN-enhanced counterparts.</a:t>
            </a:r>
          </a:p>
          <a:p>
            <a:pPr>
              <a:lnSpc>
                <a:spcPts val="2802"/>
              </a:lnSpc>
              <a:spcBef>
                <a:spcPct val="0"/>
              </a:spcBef>
            </a:pPr>
          </a:p>
        </p:txBody>
      </p:sp>
      <p:sp>
        <p:nvSpPr>
          <p:cNvPr name="TextBox 7" id="7"/>
          <p:cNvSpPr txBox="true"/>
          <p:nvPr/>
        </p:nvSpPr>
        <p:spPr>
          <a:xfrm rot="0">
            <a:off x="11567504" y="4957964"/>
            <a:ext cx="6066165" cy="1800225"/>
          </a:xfrm>
          <a:prstGeom prst="rect">
            <a:avLst/>
          </a:prstGeom>
        </p:spPr>
        <p:txBody>
          <a:bodyPr anchor="t" rtlCol="false" tIns="0" lIns="0" bIns="0" rIns="0">
            <a:spAutoFit/>
          </a:bodyPr>
          <a:lstStyle/>
          <a:p>
            <a:pPr>
              <a:lnSpc>
                <a:spcPts val="2879"/>
              </a:lnSpc>
              <a:spcBef>
                <a:spcPct val="0"/>
              </a:spcBef>
            </a:pPr>
            <a:r>
              <a:rPr lang="en-US" sz="2400" spc="-95">
                <a:solidFill>
                  <a:srgbClr val="000000"/>
                </a:solidFill>
                <a:latin typeface="Open Sans Bold"/>
              </a:rPr>
              <a:t>Findings:</a:t>
            </a:r>
          </a:p>
          <a:p>
            <a:pPr marL="518160" indent="-259080" lvl="1">
              <a:lnSpc>
                <a:spcPts val="2879"/>
              </a:lnSpc>
              <a:buFont typeface="Arial"/>
              <a:buChar char="•"/>
            </a:pPr>
            <a:r>
              <a:rPr lang="en-US" sz="2400" spc="-95">
                <a:solidFill>
                  <a:srgbClr val="000000"/>
                </a:solidFill>
                <a:latin typeface="Open Sans"/>
              </a:rPr>
              <a:t>Sharper facial features (eyes, mouth, etc.)</a:t>
            </a:r>
          </a:p>
          <a:p>
            <a:pPr marL="518160" indent="-259080" lvl="1">
              <a:lnSpc>
                <a:spcPts val="2879"/>
              </a:lnSpc>
              <a:buFont typeface="Arial"/>
              <a:buChar char="•"/>
            </a:pPr>
            <a:r>
              <a:rPr lang="en-US" sz="2400" spc="-95">
                <a:solidFill>
                  <a:srgbClr val="000000"/>
                </a:solidFill>
                <a:latin typeface="Open Sans"/>
              </a:rPr>
              <a:t>Improved textures and reduction of compression artifacts.</a:t>
            </a:r>
          </a:p>
          <a:p>
            <a:pPr marL="518160" indent="-259080" lvl="1">
              <a:lnSpc>
                <a:spcPts val="2879"/>
              </a:lnSpc>
              <a:buFont typeface="Arial"/>
              <a:buChar char="•"/>
            </a:pPr>
            <a:r>
              <a:rPr lang="en-US" sz="2400" spc="-95">
                <a:solidFill>
                  <a:srgbClr val="000000"/>
                </a:solidFill>
                <a:latin typeface="Open Sans"/>
              </a:rPr>
              <a:t>Increased overall visual appeal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700412" y="4143509"/>
            <a:ext cx="6962772" cy="5114791"/>
          </a:xfrm>
          <a:custGeom>
            <a:avLst/>
            <a:gdLst/>
            <a:ahLst/>
            <a:cxnLst/>
            <a:rect r="r" b="b" t="t" l="l"/>
            <a:pathLst>
              <a:path h="5114791" w="6962772">
                <a:moveTo>
                  <a:pt x="0" y="0"/>
                </a:moveTo>
                <a:lnTo>
                  <a:pt x="6962772" y="0"/>
                </a:lnTo>
                <a:lnTo>
                  <a:pt x="6962772" y="5114791"/>
                </a:lnTo>
                <a:lnTo>
                  <a:pt x="0" y="5114791"/>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5</a:t>
            </a:r>
          </a:p>
        </p:txBody>
      </p:sp>
      <p:sp>
        <p:nvSpPr>
          <p:cNvPr name="TextBox 5" id="5"/>
          <p:cNvSpPr txBox="true"/>
          <p:nvPr/>
        </p:nvSpPr>
        <p:spPr>
          <a:xfrm rot="0">
            <a:off x="2700412" y="2771909"/>
            <a:ext cx="15587588" cy="1066800"/>
          </a:xfrm>
          <a:prstGeom prst="rect">
            <a:avLst/>
          </a:prstGeom>
        </p:spPr>
        <p:txBody>
          <a:bodyPr anchor="t" rtlCol="false" tIns="0" lIns="0" bIns="0" rIns="0">
            <a:spAutoFit/>
          </a:bodyPr>
          <a:lstStyle/>
          <a:p>
            <a:pPr>
              <a:lnSpc>
                <a:spcPts val="2802"/>
              </a:lnSpc>
            </a:pPr>
            <a:r>
              <a:rPr lang="en-US" sz="2335" spc="-91">
                <a:solidFill>
                  <a:srgbClr val="000000"/>
                </a:solidFill>
                <a:latin typeface="Open Sans Bold"/>
              </a:rPr>
              <a:t>Experiment Finding 2:</a:t>
            </a:r>
            <a:r>
              <a:rPr lang="en-US" sz="2335" spc="-91">
                <a:solidFill>
                  <a:srgbClr val="000000"/>
                </a:solidFill>
                <a:latin typeface="Open Sans"/>
              </a:rPr>
              <a:t> CUDA-Accelerated Processing Speed</a:t>
            </a:r>
          </a:p>
          <a:p>
            <a:pPr>
              <a:lnSpc>
                <a:spcPts val="2802"/>
              </a:lnSpc>
              <a:spcBef>
                <a:spcPct val="0"/>
              </a:spcBef>
            </a:pPr>
            <a:r>
              <a:rPr lang="en-US" sz="2335" spc="-93">
                <a:solidFill>
                  <a:srgbClr val="000000"/>
                </a:solidFill>
                <a:latin typeface="Open Sans Bold"/>
              </a:rPr>
              <a:t>Method:</a:t>
            </a:r>
            <a:r>
              <a:rPr lang="en-US" sz="2335" spc="-93">
                <a:solidFill>
                  <a:srgbClr val="000000"/>
                </a:solidFill>
                <a:latin typeface="Open Sans"/>
              </a:rPr>
              <a:t> Accurately measured processing time with and without CUDA acceleration for videos of varying length and resolution. Calculated speedup factors. </a:t>
            </a:r>
          </a:p>
        </p:txBody>
      </p:sp>
      <p:sp>
        <p:nvSpPr>
          <p:cNvPr name="TextBox 6" id="6"/>
          <p:cNvSpPr txBox="true"/>
          <p:nvPr/>
        </p:nvSpPr>
        <p:spPr>
          <a:xfrm rot="0">
            <a:off x="10074809" y="5153025"/>
            <a:ext cx="6910815" cy="2524125"/>
          </a:xfrm>
          <a:prstGeom prst="rect">
            <a:avLst/>
          </a:prstGeom>
        </p:spPr>
        <p:txBody>
          <a:bodyPr anchor="t" rtlCol="false" tIns="0" lIns="0" bIns="0" rIns="0">
            <a:spAutoFit/>
          </a:bodyPr>
          <a:lstStyle/>
          <a:p>
            <a:pPr>
              <a:lnSpc>
                <a:spcPts val="2879"/>
              </a:lnSpc>
              <a:spcBef>
                <a:spcPct val="0"/>
              </a:spcBef>
            </a:pPr>
            <a:r>
              <a:rPr lang="en-US" sz="2400" spc="-95">
                <a:solidFill>
                  <a:srgbClr val="000000"/>
                </a:solidFill>
                <a:latin typeface="Open Sans Bold"/>
              </a:rPr>
              <a:t>Findings:</a:t>
            </a:r>
          </a:p>
          <a:p>
            <a:pPr marL="518160" indent="-259080" lvl="1">
              <a:lnSpc>
                <a:spcPts val="2879"/>
              </a:lnSpc>
              <a:buFont typeface="Arial"/>
              <a:buChar char="•"/>
            </a:pPr>
            <a:r>
              <a:rPr lang="en-US" sz="2400" spc="-95">
                <a:solidFill>
                  <a:srgbClr val="000000"/>
                </a:solidFill>
                <a:latin typeface="Open Sans"/>
              </a:rPr>
              <a:t>Substantial decreases in processing time when utilizing CUDA compared to CPU-only processing.</a:t>
            </a:r>
          </a:p>
          <a:p>
            <a:pPr marL="518160" indent="-259080" lvl="1">
              <a:lnSpc>
                <a:spcPts val="2879"/>
              </a:lnSpc>
              <a:buFont typeface="Arial"/>
              <a:buChar char="•"/>
            </a:pPr>
            <a:r>
              <a:rPr lang="en-US" sz="2400" spc="-95">
                <a:solidFill>
                  <a:srgbClr val="000000"/>
                </a:solidFill>
                <a:latin typeface="Open Sans"/>
              </a:rPr>
              <a:t>The GFP-GAN algorithm performs 666.67% faster with CUDA technology compared to regular CPU dependency</a:t>
            </a:r>
          </a:p>
        </p:txBody>
      </p:sp>
      <p:sp>
        <p:nvSpPr>
          <p:cNvPr name="TextBox 7" id="7"/>
          <p:cNvSpPr txBox="true"/>
          <p:nvPr/>
        </p:nvSpPr>
        <p:spPr>
          <a:xfrm rot="0">
            <a:off x="0" y="1626894"/>
            <a:ext cx="18288000" cy="847725"/>
          </a:xfrm>
          <a:prstGeom prst="rect">
            <a:avLst/>
          </a:prstGeom>
        </p:spPr>
        <p:txBody>
          <a:bodyPr anchor="t" rtlCol="false" tIns="0" lIns="0" bIns="0" rIns="0">
            <a:spAutoFit/>
          </a:bodyPr>
          <a:lstStyle/>
          <a:p>
            <a:pPr algn="ctr">
              <a:lnSpc>
                <a:spcPts val="6720"/>
              </a:lnSpc>
            </a:pPr>
            <a:r>
              <a:rPr lang="en-US" sz="5600" spc="216">
                <a:solidFill>
                  <a:srgbClr val="000000"/>
                </a:solidFill>
                <a:latin typeface="Montserrat"/>
              </a:rPr>
              <a:t>Justification Experiment results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5</a:t>
            </a:r>
          </a:p>
        </p:txBody>
      </p:sp>
      <p:sp>
        <p:nvSpPr>
          <p:cNvPr name="TextBox 4" id="4"/>
          <p:cNvSpPr txBox="true"/>
          <p:nvPr/>
        </p:nvSpPr>
        <p:spPr>
          <a:xfrm rot="0">
            <a:off x="2927868" y="2820205"/>
            <a:ext cx="12432264" cy="4238625"/>
          </a:xfrm>
          <a:prstGeom prst="rect">
            <a:avLst/>
          </a:prstGeom>
        </p:spPr>
        <p:txBody>
          <a:bodyPr anchor="t" rtlCol="false" tIns="0" lIns="0" bIns="0" rIns="0">
            <a:spAutoFit/>
          </a:bodyPr>
          <a:lstStyle/>
          <a:p>
            <a:pPr algn="just">
              <a:lnSpc>
                <a:spcPts val="2802"/>
              </a:lnSpc>
            </a:pPr>
            <a:r>
              <a:rPr lang="en-US" sz="2335" spc="-91">
                <a:solidFill>
                  <a:srgbClr val="000000"/>
                </a:solidFill>
                <a:latin typeface="Open Sans"/>
              </a:rPr>
              <a:t>[</a:t>
            </a:r>
            <a:r>
              <a:rPr lang="en-US" sz="2335" spc="-91">
                <a:solidFill>
                  <a:srgbClr val="000000"/>
                </a:solidFill>
                <a:latin typeface="Open Sans Bold"/>
              </a:rPr>
              <a:t>1] Wang, X., Yu, L., Zhou, S., &amp; Zhang, D. (2021). GFPGAN:</a:t>
            </a:r>
            <a:r>
              <a:rPr lang="en-US" sz="2335" spc="-91">
                <a:solidFill>
                  <a:srgbClr val="000000"/>
                </a:solidFill>
                <a:latin typeface="Open Sans"/>
              </a:rPr>
              <a:t> Towards real-world blind face restoration with generative facial prior. In Proceedings of the IEEE/CVF Conference on Computer Vision and Pattern Recognition (pp. 1505-1514).</a:t>
            </a:r>
          </a:p>
          <a:p>
            <a:pPr algn="just">
              <a:lnSpc>
                <a:spcPts val="2802"/>
              </a:lnSpc>
            </a:pPr>
          </a:p>
          <a:p>
            <a:pPr algn="just">
              <a:lnSpc>
                <a:spcPts val="2802"/>
              </a:lnSpc>
            </a:pPr>
            <a:r>
              <a:rPr lang="en-US" sz="2335" spc="-91">
                <a:solidFill>
                  <a:srgbClr val="000000"/>
                </a:solidFill>
                <a:latin typeface="Open Sans Bold"/>
              </a:rPr>
              <a:t>[2] Yue, W., Liu, Y., Liu, J., Sun, J., &amp; Wang, T. (2022). DifFace:</a:t>
            </a:r>
            <a:r>
              <a:rPr lang="en-US" sz="2335" spc="-91">
                <a:solidFill>
                  <a:srgbClr val="000000"/>
                </a:solidFill>
                <a:latin typeface="Open Sans"/>
              </a:rPr>
              <a:t> Blind face restoration with diffused error contraction. arXiv preprint arXiv:2206.05477.</a:t>
            </a:r>
          </a:p>
          <a:p>
            <a:pPr algn="just">
              <a:lnSpc>
                <a:spcPts val="2802"/>
              </a:lnSpc>
            </a:pPr>
          </a:p>
          <a:p>
            <a:pPr algn="just">
              <a:lnSpc>
                <a:spcPts val="2802"/>
              </a:lnSpc>
            </a:pPr>
            <a:r>
              <a:rPr lang="en-US" sz="2335" spc="-91">
                <a:solidFill>
                  <a:srgbClr val="000000"/>
                </a:solidFill>
                <a:latin typeface="Open Sans Bold"/>
              </a:rPr>
              <a:t>[3] Jiang, Y., Zhou, Z., Loy, D., &amp; Tang, X. (2022). GLEAN:</a:t>
            </a:r>
            <a:r>
              <a:rPr lang="en-US" sz="2335" spc="-91">
                <a:solidFill>
                  <a:srgbClr val="000000"/>
                </a:solidFill>
                <a:latin typeface="Open Sans"/>
              </a:rPr>
              <a:t> Generative latent bank for large-factor image super-resolution. In Proceedings of the IEEE/CVF Conference on Computer Vision and Pattern Recognition (pp. 3149-3158).</a:t>
            </a:r>
          </a:p>
          <a:p>
            <a:pPr algn="just">
              <a:lnSpc>
                <a:spcPts val="2802"/>
              </a:lnSpc>
            </a:pPr>
          </a:p>
          <a:p>
            <a:pPr algn="just">
              <a:lnSpc>
                <a:spcPts val="2802"/>
              </a:lnSpc>
              <a:spcBef>
                <a:spcPct val="0"/>
              </a:spcBef>
            </a:pPr>
            <a:r>
              <a:rPr lang="en-US" sz="2335" spc="-93">
                <a:solidFill>
                  <a:srgbClr val="000000"/>
                </a:solidFill>
                <a:latin typeface="Open Sans Bold"/>
              </a:rPr>
              <a:t>[4] McFee, B. (2021). moviepy:</a:t>
            </a:r>
            <a:r>
              <a:rPr lang="en-US" sz="2335" spc="-93">
                <a:solidFill>
                  <a:srgbClr val="000000"/>
                </a:solidFill>
                <a:latin typeface="Open Sans"/>
              </a:rPr>
              <a:t> Video editing for Python.</a:t>
            </a:r>
          </a:p>
        </p:txBody>
      </p:sp>
      <p:sp>
        <p:nvSpPr>
          <p:cNvPr name="TextBox 5" id="5"/>
          <p:cNvSpPr txBox="true"/>
          <p:nvPr/>
        </p:nvSpPr>
        <p:spPr>
          <a:xfrm rot="0">
            <a:off x="0" y="1626894"/>
            <a:ext cx="18288000" cy="847725"/>
          </a:xfrm>
          <a:prstGeom prst="rect">
            <a:avLst/>
          </a:prstGeom>
        </p:spPr>
        <p:txBody>
          <a:bodyPr anchor="t" rtlCol="false" tIns="0" lIns="0" bIns="0" rIns="0">
            <a:spAutoFit/>
          </a:bodyPr>
          <a:lstStyle/>
          <a:p>
            <a:pPr algn="ctr">
              <a:lnSpc>
                <a:spcPts val="6720"/>
              </a:lnSpc>
            </a:pPr>
            <a:r>
              <a:rPr lang="en-US" sz="5600" spc="216">
                <a:solidFill>
                  <a:srgbClr val="000000"/>
                </a:solidFill>
                <a:latin typeface="Montserrat"/>
              </a:rPr>
              <a:t>References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5</a:t>
            </a:r>
          </a:p>
        </p:txBody>
      </p:sp>
      <p:sp>
        <p:nvSpPr>
          <p:cNvPr name="TextBox 4" id="4"/>
          <p:cNvSpPr txBox="true"/>
          <p:nvPr/>
        </p:nvSpPr>
        <p:spPr>
          <a:xfrm rot="0">
            <a:off x="0" y="4894908"/>
            <a:ext cx="18288000" cy="847725"/>
          </a:xfrm>
          <a:prstGeom prst="rect">
            <a:avLst/>
          </a:prstGeom>
        </p:spPr>
        <p:txBody>
          <a:bodyPr anchor="t" rtlCol="false" tIns="0" lIns="0" bIns="0" rIns="0">
            <a:spAutoFit/>
          </a:bodyPr>
          <a:lstStyle/>
          <a:p>
            <a:pPr algn="ctr">
              <a:lnSpc>
                <a:spcPts val="6720"/>
              </a:lnSpc>
            </a:pPr>
            <a:r>
              <a:rPr lang="en-US" sz="5600" spc="216">
                <a:solidFill>
                  <a:srgbClr val="000000"/>
                </a:solidFill>
                <a:latin typeface="Montserra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2">
                <a:solidFill>
                  <a:srgbClr val="888888"/>
                </a:solidFill>
                <a:latin typeface="Montserrat"/>
              </a:rPr>
              <a:t>2</a:t>
            </a:r>
          </a:p>
        </p:txBody>
      </p:sp>
      <p:sp>
        <p:nvSpPr>
          <p:cNvPr name="TextBox 4" id="4"/>
          <p:cNvSpPr txBox="true"/>
          <p:nvPr/>
        </p:nvSpPr>
        <p:spPr>
          <a:xfrm rot="0">
            <a:off x="0" y="1459319"/>
            <a:ext cx="18288000" cy="1095375"/>
          </a:xfrm>
          <a:prstGeom prst="rect">
            <a:avLst/>
          </a:prstGeom>
        </p:spPr>
        <p:txBody>
          <a:bodyPr anchor="t" rtlCol="false" tIns="0" lIns="0" bIns="0" rIns="0">
            <a:spAutoFit/>
          </a:bodyPr>
          <a:lstStyle/>
          <a:p>
            <a:pPr algn="ctr">
              <a:lnSpc>
                <a:spcPts val="8640"/>
              </a:lnSpc>
            </a:pPr>
            <a:r>
              <a:rPr lang="en-US" sz="7200" spc="278">
                <a:solidFill>
                  <a:srgbClr val="000000"/>
                </a:solidFill>
                <a:latin typeface="Montserrat"/>
              </a:rPr>
              <a:t>Introduction</a:t>
            </a:r>
          </a:p>
        </p:txBody>
      </p:sp>
      <p:sp>
        <p:nvSpPr>
          <p:cNvPr name="TextBox 5" id="5"/>
          <p:cNvSpPr txBox="true"/>
          <p:nvPr/>
        </p:nvSpPr>
        <p:spPr>
          <a:xfrm rot="0">
            <a:off x="2818694" y="3267075"/>
            <a:ext cx="13129084" cy="3762375"/>
          </a:xfrm>
          <a:prstGeom prst="rect">
            <a:avLst/>
          </a:prstGeom>
        </p:spPr>
        <p:txBody>
          <a:bodyPr anchor="t" rtlCol="false" tIns="0" lIns="0" bIns="0" rIns="0">
            <a:spAutoFit/>
          </a:bodyPr>
          <a:lstStyle/>
          <a:p>
            <a:pPr algn="just">
              <a:lnSpc>
                <a:spcPts val="3359"/>
              </a:lnSpc>
            </a:pPr>
            <a:r>
              <a:rPr lang="en-US" sz="2799" spc="108">
                <a:solidFill>
                  <a:srgbClr val="000000"/>
                </a:solidFill>
                <a:latin typeface="Montserrat"/>
              </a:rPr>
              <a:t>This project uses a </a:t>
            </a:r>
            <a:r>
              <a:rPr lang="en-US" sz="2799" spc="108">
                <a:solidFill>
                  <a:srgbClr val="000000"/>
                </a:solidFill>
                <a:latin typeface="Montserrat Bold"/>
              </a:rPr>
              <a:t>Deep learning algorithm</a:t>
            </a:r>
            <a:r>
              <a:rPr lang="en-US" sz="2799" spc="108">
                <a:solidFill>
                  <a:srgbClr val="000000"/>
                </a:solidFill>
                <a:latin typeface="Montserrat"/>
              </a:rPr>
              <a:t> called </a:t>
            </a:r>
            <a:r>
              <a:rPr lang="en-US" sz="2799" spc="108">
                <a:solidFill>
                  <a:srgbClr val="000000"/>
                </a:solidFill>
                <a:latin typeface="Montserrat Bold"/>
              </a:rPr>
              <a:t>GFPGAN</a:t>
            </a:r>
            <a:r>
              <a:rPr lang="en-US" sz="2799" spc="108">
                <a:solidFill>
                  <a:srgbClr val="000000"/>
                </a:solidFill>
                <a:latin typeface="Montserrat"/>
              </a:rPr>
              <a:t> to enhance facial features in videos. It does this by extracting individual frames, applying the algorithm to each frame, and then recombining them into a restored video. This approach ensures that the enhancement is consistent throughout the video. The project also uses </a:t>
            </a:r>
            <a:r>
              <a:rPr lang="en-US" sz="2799" spc="108">
                <a:solidFill>
                  <a:srgbClr val="000000"/>
                </a:solidFill>
                <a:latin typeface="Montserrat Bold"/>
              </a:rPr>
              <a:t>MoviePy</a:t>
            </a:r>
            <a:r>
              <a:rPr lang="en-US" sz="2799" spc="108">
                <a:solidFill>
                  <a:srgbClr val="000000"/>
                </a:solidFill>
                <a:latin typeface="Montserrat"/>
              </a:rPr>
              <a:t> to integrate the refined frames seamlessly and preserve the original audio track. This combination of techniques makes this project unique and has the potential to be used for film restoration, archival preservation, and other applications.</a:t>
            </a:r>
          </a:p>
        </p:txBody>
      </p:sp>
      <p:sp>
        <p:nvSpPr>
          <p:cNvPr name="TextBox 6" id="6"/>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2">
                <a:solidFill>
                  <a:srgbClr val="888888"/>
                </a:solidFill>
                <a:latin typeface="Montserrat"/>
              </a:rPr>
              <a:t>4</a:t>
            </a:r>
          </a:p>
        </p:txBody>
      </p:sp>
      <p:sp>
        <p:nvSpPr>
          <p:cNvPr name="TextBox 4" id="4"/>
          <p:cNvSpPr txBox="true"/>
          <p:nvPr/>
        </p:nvSpPr>
        <p:spPr>
          <a:xfrm rot="0">
            <a:off x="0" y="1504239"/>
            <a:ext cx="18288000" cy="1095375"/>
          </a:xfrm>
          <a:prstGeom prst="rect">
            <a:avLst/>
          </a:prstGeom>
        </p:spPr>
        <p:txBody>
          <a:bodyPr anchor="t" rtlCol="false" tIns="0" lIns="0" bIns="0" rIns="0">
            <a:spAutoFit/>
          </a:bodyPr>
          <a:lstStyle/>
          <a:p>
            <a:pPr algn="ctr">
              <a:lnSpc>
                <a:spcPts val="8640"/>
              </a:lnSpc>
            </a:pPr>
            <a:r>
              <a:rPr lang="en-US" sz="7200" spc="278">
                <a:solidFill>
                  <a:srgbClr val="000000"/>
                </a:solidFill>
                <a:latin typeface="Montserrat"/>
              </a:rPr>
              <a:t>Problem Statement</a:t>
            </a:r>
          </a:p>
        </p:txBody>
      </p:sp>
      <p:sp>
        <p:nvSpPr>
          <p:cNvPr name="TextBox 5" id="5"/>
          <p:cNvSpPr txBox="true"/>
          <p:nvPr/>
        </p:nvSpPr>
        <p:spPr>
          <a:xfrm rot="0">
            <a:off x="2579458" y="3293732"/>
            <a:ext cx="13129084" cy="4572000"/>
          </a:xfrm>
          <a:prstGeom prst="rect">
            <a:avLst/>
          </a:prstGeom>
        </p:spPr>
        <p:txBody>
          <a:bodyPr anchor="t" rtlCol="false" tIns="0" lIns="0" bIns="0" rIns="0">
            <a:spAutoFit/>
          </a:bodyPr>
          <a:lstStyle/>
          <a:p>
            <a:pPr algn="just">
              <a:lnSpc>
                <a:spcPts val="3000"/>
              </a:lnSpc>
            </a:pPr>
            <a:r>
              <a:rPr lang="en-US" sz="2500" spc="95">
                <a:solidFill>
                  <a:srgbClr val="000000"/>
                </a:solidFill>
                <a:latin typeface="Montserrat"/>
              </a:rPr>
              <a:t>The existing video restoration techniques are remarkable in addressing challenges such as noise reduction and upscaling, significantly enhancing overall video quality. However, a limitation can be noted as these methods often fall short in preserving and enhancing crucial facial details, resulting in a final output that appears blurry and unnatural. This drawback motivates a need for a targeted solution focused specifically on facial feature enhancement within videos.</a:t>
            </a:r>
          </a:p>
          <a:p>
            <a:pPr algn="just">
              <a:lnSpc>
                <a:spcPts val="3000"/>
              </a:lnSpc>
            </a:pPr>
          </a:p>
          <a:p>
            <a:pPr algn="just">
              <a:lnSpc>
                <a:spcPts val="3000"/>
              </a:lnSpc>
            </a:pPr>
            <a:r>
              <a:rPr lang="en-US" sz="2500" spc="95">
                <a:solidFill>
                  <a:srgbClr val="000000"/>
                </a:solidFill>
                <a:latin typeface="Montserrat Bold"/>
              </a:rPr>
              <a:t>Disadvantages:</a:t>
            </a:r>
          </a:p>
          <a:p>
            <a:pPr algn="just" marL="539751" indent="-269876" lvl="1">
              <a:lnSpc>
                <a:spcPts val="3000"/>
              </a:lnSpc>
              <a:buFont typeface="Arial"/>
              <a:buChar char="•"/>
            </a:pPr>
            <a:r>
              <a:rPr lang="en-US" sz="2500" spc="95">
                <a:solidFill>
                  <a:srgbClr val="000000"/>
                </a:solidFill>
                <a:latin typeface="Montserrat"/>
              </a:rPr>
              <a:t>Blurred facial features</a:t>
            </a:r>
          </a:p>
          <a:p>
            <a:pPr algn="just" marL="539751" indent="-269876" lvl="1">
              <a:lnSpc>
                <a:spcPts val="3000"/>
              </a:lnSpc>
              <a:buFont typeface="Arial"/>
              <a:buChar char="•"/>
            </a:pPr>
            <a:r>
              <a:rPr lang="en-US" sz="2500" spc="95">
                <a:solidFill>
                  <a:srgbClr val="000000"/>
                </a:solidFill>
                <a:latin typeface="Montserrat"/>
              </a:rPr>
              <a:t>Unnatural smoothing</a:t>
            </a:r>
          </a:p>
          <a:p>
            <a:pPr algn="just" marL="539751" indent="-269876" lvl="1">
              <a:lnSpc>
                <a:spcPts val="3000"/>
              </a:lnSpc>
              <a:buFont typeface="Arial"/>
              <a:buChar char="•"/>
            </a:pPr>
            <a:r>
              <a:rPr lang="en-US" sz="2500" spc="96">
                <a:solidFill>
                  <a:srgbClr val="000000"/>
                </a:solidFill>
                <a:latin typeface="Montserrat"/>
              </a:rPr>
              <a:t>Temporal inconsistencies</a:t>
            </a:r>
          </a:p>
        </p:txBody>
      </p:sp>
      <p:sp>
        <p:nvSpPr>
          <p:cNvPr name="TextBox 6" id="6"/>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120477" y="2891956"/>
            <a:ext cx="14047047" cy="4777013"/>
          </a:xfrm>
          <a:custGeom>
            <a:avLst/>
            <a:gdLst/>
            <a:ahLst/>
            <a:cxnLst/>
            <a:rect r="r" b="b" t="t" l="l"/>
            <a:pathLst>
              <a:path h="4777013" w="14047047">
                <a:moveTo>
                  <a:pt x="0" y="0"/>
                </a:moveTo>
                <a:lnTo>
                  <a:pt x="14047046" y="0"/>
                </a:lnTo>
                <a:lnTo>
                  <a:pt x="14047046" y="4777013"/>
                </a:lnTo>
                <a:lnTo>
                  <a:pt x="0" y="4777013"/>
                </a:lnTo>
                <a:lnTo>
                  <a:pt x="0" y="0"/>
                </a:lnTo>
                <a:close/>
              </a:path>
            </a:pathLst>
          </a:custGeom>
          <a:blipFill>
            <a:blip r:embed="rId4"/>
            <a:stretch>
              <a:fillRect l="0" t="0" r="0" b="-674"/>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2">
                <a:solidFill>
                  <a:srgbClr val="888888"/>
                </a:solidFill>
                <a:latin typeface="Montserrat"/>
              </a:rPr>
              <a:t>4</a:t>
            </a:r>
          </a:p>
        </p:txBody>
      </p:sp>
      <p:sp>
        <p:nvSpPr>
          <p:cNvPr name="TextBox 5" id="5"/>
          <p:cNvSpPr txBox="true"/>
          <p:nvPr/>
        </p:nvSpPr>
        <p:spPr>
          <a:xfrm rot="0">
            <a:off x="0" y="1504239"/>
            <a:ext cx="18288000" cy="1095375"/>
          </a:xfrm>
          <a:prstGeom prst="rect">
            <a:avLst/>
          </a:prstGeom>
        </p:spPr>
        <p:txBody>
          <a:bodyPr anchor="t" rtlCol="false" tIns="0" lIns="0" bIns="0" rIns="0">
            <a:spAutoFit/>
          </a:bodyPr>
          <a:lstStyle/>
          <a:p>
            <a:pPr algn="ctr">
              <a:lnSpc>
                <a:spcPts val="8640"/>
              </a:lnSpc>
            </a:pPr>
            <a:r>
              <a:rPr lang="en-US" sz="7200" spc="278">
                <a:solidFill>
                  <a:srgbClr val="000000"/>
                </a:solidFill>
                <a:latin typeface="Montserrat"/>
              </a:rPr>
              <a:t>Problem Illustration</a:t>
            </a:r>
          </a:p>
        </p:txBody>
      </p:sp>
      <p:sp>
        <p:nvSpPr>
          <p:cNvPr name="TextBox 6" id="6"/>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
        <p:nvSpPr>
          <p:cNvPr name="TextBox 7" id="7"/>
          <p:cNvSpPr txBox="true"/>
          <p:nvPr/>
        </p:nvSpPr>
        <p:spPr>
          <a:xfrm rot="0">
            <a:off x="2422699" y="8111266"/>
            <a:ext cx="13442603" cy="352425"/>
          </a:xfrm>
          <a:prstGeom prst="rect">
            <a:avLst/>
          </a:prstGeom>
        </p:spPr>
        <p:txBody>
          <a:bodyPr anchor="t" rtlCol="false" tIns="0" lIns="0" bIns="0" rIns="0">
            <a:spAutoFit/>
          </a:bodyPr>
          <a:lstStyle/>
          <a:p>
            <a:pPr algn="ctr">
              <a:lnSpc>
                <a:spcPts val="2879"/>
              </a:lnSpc>
              <a:spcBef>
                <a:spcPct val="0"/>
              </a:spcBef>
            </a:pPr>
            <a:r>
              <a:rPr lang="en-US" sz="2400" spc="-95">
                <a:solidFill>
                  <a:srgbClr val="000000"/>
                </a:solidFill>
                <a:latin typeface="Open Sans"/>
              </a:rPr>
              <a:t>Standard face restore methods often over-smooth faces, leading to unrealistic, plastic-like appearances.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152790" y="2959935"/>
            <a:ext cx="13982419" cy="4817955"/>
          </a:xfrm>
          <a:custGeom>
            <a:avLst/>
            <a:gdLst/>
            <a:ahLst/>
            <a:cxnLst/>
            <a:rect r="r" b="b" t="t" l="l"/>
            <a:pathLst>
              <a:path h="4817955" w="13982419">
                <a:moveTo>
                  <a:pt x="0" y="0"/>
                </a:moveTo>
                <a:lnTo>
                  <a:pt x="13982420" y="0"/>
                </a:lnTo>
                <a:lnTo>
                  <a:pt x="13982420" y="4817956"/>
                </a:lnTo>
                <a:lnTo>
                  <a:pt x="0" y="4817956"/>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2">
                <a:solidFill>
                  <a:srgbClr val="888888"/>
                </a:solidFill>
                <a:latin typeface="Montserrat"/>
              </a:rPr>
              <a:t>4</a:t>
            </a:r>
          </a:p>
        </p:txBody>
      </p:sp>
      <p:sp>
        <p:nvSpPr>
          <p:cNvPr name="TextBox 5" id="5"/>
          <p:cNvSpPr txBox="true"/>
          <p:nvPr/>
        </p:nvSpPr>
        <p:spPr>
          <a:xfrm rot="0">
            <a:off x="0" y="1504239"/>
            <a:ext cx="18288000" cy="1095375"/>
          </a:xfrm>
          <a:prstGeom prst="rect">
            <a:avLst/>
          </a:prstGeom>
        </p:spPr>
        <p:txBody>
          <a:bodyPr anchor="t" rtlCol="false" tIns="0" lIns="0" bIns="0" rIns="0">
            <a:spAutoFit/>
          </a:bodyPr>
          <a:lstStyle/>
          <a:p>
            <a:pPr algn="ctr">
              <a:lnSpc>
                <a:spcPts val="8640"/>
              </a:lnSpc>
            </a:pPr>
            <a:r>
              <a:rPr lang="en-US" sz="7200" spc="278">
                <a:solidFill>
                  <a:srgbClr val="000000"/>
                </a:solidFill>
                <a:latin typeface="Montserrat"/>
              </a:rPr>
              <a:t>Problem Illustration</a:t>
            </a:r>
          </a:p>
        </p:txBody>
      </p:sp>
      <p:sp>
        <p:nvSpPr>
          <p:cNvPr name="TextBox 6" id="6"/>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
        <p:nvSpPr>
          <p:cNvPr name="TextBox 7" id="7"/>
          <p:cNvSpPr txBox="true"/>
          <p:nvPr/>
        </p:nvSpPr>
        <p:spPr>
          <a:xfrm rot="0">
            <a:off x="1819141" y="8003801"/>
            <a:ext cx="14875099" cy="666750"/>
          </a:xfrm>
          <a:prstGeom prst="rect">
            <a:avLst/>
          </a:prstGeom>
        </p:spPr>
        <p:txBody>
          <a:bodyPr anchor="t" rtlCol="false" tIns="0" lIns="0" bIns="0" rIns="0">
            <a:spAutoFit/>
          </a:bodyPr>
          <a:lstStyle/>
          <a:p>
            <a:pPr algn="ctr">
              <a:lnSpc>
                <a:spcPts val="2640"/>
              </a:lnSpc>
              <a:spcBef>
                <a:spcPct val="0"/>
              </a:spcBef>
            </a:pPr>
            <a:r>
              <a:rPr lang="en-US" sz="2200" spc="-87">
                <a:solidFill>
                  <a:srgbClr val="000000"/>
                </a:solidFill>
                <a:latin typeface="Open Sans"/>
              </a:rPr>
              <a:t>With </a:t>
            </a:r>
            <a:r>
              <a:rPr lang="en-US" sz="2200" spc="-87">
                <a:solidFill>
                  <a:srgbClr val="000000"/>
                </a:solidFill>
                <a:latin typeface="Open Sans Bold"/>
              </a:rPr>
              <a:t>denoising</a:t>
            </a:r>
            <a:r>
              <a:rPr lang="en-US" sz="2200" spc="-87">
                <a:solidFill>
                  <a:srgbClr val="000000"/>
                </a:solidFill>
                <a:latin typeface="Open Sans"/>
              </a:rPr>
              <a:t> and </a:t>
            </a:r>
            <a:r>
              <a:rPr lang="en-US" sz="2200" spc="-87">
                <a:solidFill>
                  <a:srgbClr val="000000"/>
                </a:solidFill>
                <a:latin typeface="Open Sans Bold"/>
              </a:rPr>
              <a:t>color enhancements</a:t>
            </a:r>
            <a:r>
              <a:rPr lang="en-US" sz="2200" spc="-87">
                <a:solidFill>
                  <a:srgbClr val="000000"/>
                </a:solidFill>
                <a:latin typeface="Open Sans"/>
              </a:rPr>
              <a:t>, </a:t>
            </a:r>
            <a:r>
              <a:rPr lang="en-US" sz="2200" spc="-87">
                <a:solidFill>
                  <a:srgbClr val="000000"/>
                </a:solidFill>
                <a:latin typeface="Open Sans Bold"/>
              </a:rPr>
              <a:t>skin texture</a:t>
            </a:r>
            <a:r>
              <a:rPr lang="en-US" sz="2200" spc="-87">
                <a:solidFill>
                  <a:srgbClr val="000000"/>
                </a:solidFill>
                <a:latin typeface="Open Sans"/>
              </a:rPr>
              <a:t>, </a:t>
            </a:r>
            <a:r>
              <a:rPr lang="en-US" sz="2200" spc="-87">
                <a:solidFill>
                  <a:srgbClr val="000000"/>
                </a:solidFill>
                <a:latin typeface="Open Sans Bold"/>
              </a:rPr>
              <a:t>sharpness</a:t>
            </a:r>
            <a:r>
              <a:rPr lang="en-US" sz="2200" spc="-87">
                <a:solidFill>
                  <a:srgbClr val="000000"/>
                </a:solidFill>
                <a:latin typeface="Open Sans"/>
              </a:rPr>
              <a:t>, and definition remain compromised, compromising visual fidelity and impacting emotional engagement.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2">
                <a:solidFill>
                  <a:srgbClr val="888888"/>
                </a:solidFill>
                <a:latin typeface="Montserrat"/>
              </a:rPr>
              <a:t>4</a:t>
            </a:r>
          </a:p>
        </p:txBody>
      </p:sp>
      <p:sp>
        <p:nvSpPr>
          <p:cNvPr name="TextBox 4" id="4"/>
          <p:cNvSpPr txBox="true"/>
          <p:nvPr/>
        </p:nvSpPr>
        <p:spPr>
          <a:xfrm rot="0">
            <a:off x="0" y="1504239"/>
            <a:ext cx="18288000" cy="1095375"/>
          </a:xfrm>
          <a:prstGeom prst="rect">
            <a:avLst/>
          </a:prstGeom>
        </p:spPr>
        <p:txBody>
          <a:bodyPr anchor="t" rtlCol="false" tIns="0" lIns="0" bIns="0" rIns="0">
            <a:spAutoFit/>
          </a:bodyPr>
          <a:lstStyle/>
          <a:p>
            <a:pPr algn="ctr">
              <a:lnSpc>
                <a:spcPts val="8640"/>
              </a:lnSpc>
            </a:pPr>
            <a:r>
              <a:rPr lang="en-US" sz="7200" spc="278">
                <a:solidFill>
                  <a:srgbClr val="000000"/>
                </a:solidFill>
                <a:latin typeface="Montserrat"/>
              </a:rPr>
              <a:t>Applications</a:t>
            </a:r>
          </a:p>
        </p:txBody>
      </p:sp>
      <p:sp>
        <p:nvSpPr>
          <p:cNvPr name="TextBox 5" id="5"/>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
        <p:nvSpPr>
          <p:cNvPr name="TextBox 6" id="6"/>
          <p:cNvSpPr txBox="true"/>
          <p:nvPr/>
        </p:nvSpPr>
        <p:spPr>
          <a:xfrm rot="0">
            <a:off x="3058100" y="2800350"/>
            <a:ext cx="12171800" cy="4695825"/>
          </a:xfrm>
          <a:prstGeom prst="rect">
            <a:avLst/>
          </a:prstGeom>
        </p:spPr>
        <p:txBody>
          <a:bodyPr anchor="t" rtlCol="false" tIns="0" lIns="0" bIns="0" rIns="0">
            <a:spAutoFit/>
          </a:bodyPr>
          <a:lstStyle/>
          <a:p>
            <a:pPr>
              <a:lnSpc>
                <a:spcPts val="2879"/>
              </a:lnSpc>
              <a:spcBef>
                <a:spcPct val="0"/>
              </a:spcBef>
            </a:pPr>
            <a:r>
              <a:rPr lang="en-US" sz="2400" spc="-95">
                <a:solidFill>
                  <a:srgbClr val="000000"/>
                </a:solidFill>
                <a:latin typeface="Open Sans"/>
              </a:rPr>
              <a:t>This lack of focus on facial details limits the potential of video restoration for applications like:</a:t>
            </a:r>
          </a:p>
          <a:p>
            <a:pPr>
              <a:lnSpc>
                <a:spcPts val="2879"/>
              </a:lnSpc>
              <a:spcBef>
                <a:spcPct val="0"/>
              </a:spcBef>
            </a:pPr>
          </a:p>
          <a:p>
            <a:pPr>
              <a:lnSpc>
                <a:spcPts val="2879"/>
              </a:lnSpc>
              <a:spcBef>
                <a:spcPct val="0"/>
              </a:spcBef>
            </a:pPr>
            <a:r>
              <a:rPr lang="en-US" sz="2400" spc="-95">
                <a:solidFill>
                  <a:srgbClr val="000000"/>
                </a:solidFill>
                <a:latin typeface="Open Sans Bold"/>
              </a:rPr>
              <a:t>Film and archival preservation:</a:t>
            </a:r>
            <a:r>
              <a:rPr lang="en-US" sz="2400" spc="-95">
                <a:solidFill>
                  <a:srgbClr val="000000"/>
                </a:solidFill>
                <a:latin typeface="Open Sans"/>
              </a:rPr>
              <a:t> Historical footage loses its expressiveness and emotional impact due to blurry faces.</a:t>
            </a:r>
          </a:p>
          <a:p>
            <a:pPr>
              <a:lnSpc>
                <a:spcPts val="2879"/>
              </a:lnSpc>
              <a:spcBef>
                <a:spcPct val="0"/>
              </a:spcBef>
            </a:pPr>
            <a:r>
              <a:rPr lang="en-US" sz="2400" spc="-95">
                <a:solidFill>
                  <a:srgbClr val="000000"/>
                </a:solidFill>
                <a:latin typeface="Open Sans Bold"/>
              </a:rPr>
              <a:t>Forensic analysis:</a:t>
            </a:r>
            <a:r>
              <a:rPr lang="en-US" sz="2400" spc="-95">
                <a:solidFill>
                  <a:srgbClr val="000000"/>
                </a:solidFill>
                <a:latin typeface="Open Sans"/>
              </a:rPr>
              <a:t> Facial recognition and identification become challenging due to unclear features.</a:t>
            </a:r>
          </a:p>
          <a:p>
            <a:pPr>
              <a:lnSpc>
                <a:spcPts val="2879"/>
              </a:lnSpc>
              <a:spcBef>
                <a:spcPct val="0"/>
              </a:spcBef>
            </a:pPr>
            <a:r>
              <a:rPr lang="en-US" sz="2400" spc="-95">
                <a:solidFill>
                  <a:srgbClr val="000000"/>
                </a:solidFill>
                <a:latin typeface="Open Sans Bold"/>
              </a:rPr>
              <a:t>Emotional analysis and sentiment understanding:</a:t>
            </a:r>
            <a:r>
              <a:rPr lang="en-US" sz="2400" spc="-95">
                <a:solidFill>
                  <a:srgbClr val="000000"/>
                </a:solidFill>
                <a:latin typeface="Open Sans"/>
              </a:rPr>
              <a:t> If faces are blurry, they can miss important emotional cues, making it difficult to understand the sentiment of the video content.</a:t>
            </a:r>
          </a:p>
          <a:p>
            <a:pPr>
              <a:lnSpc>
                <a:spcPts val="2879"/>
              </a:lnSpc>
              <a:spcBef>
                <a:spcPct val="0"/>
              </a:spcBef>
            </a:pPr>
            <a:r>
              <a:rPr lang="en-US" sz="2400" spc="-95">
                <a:solidFill>
                  <a:srgbClr val="000000"/>
                </a:solidFill>
                <a:latin typeface="Open Sans Bold"/>
              </a:rPr>
              <a:t>Virtual reality and augmented reality</a:t>
            </a:r>
            <a:r>
              <a:rPr lang="en-US" sz="2400" spc="-95">
                <a:solidFill>
                  <a:srgbClr val="000000"/>
                </a:solidFill>
                <a:latin typeface="Open Sans"/>
              </a:rPr>
              <a:t>: If the source video has blurry faces, it can be difficult to create convincing avatars or overlay digital elements onto real-world faces.</a:t>
            </a:r>
          </a:p>
          <a:p>
            <a:pPr>
              <a:lnSpc>
                <a:spcPts val="2879"/>
              </a:lnSpc>
              <a:spcBef>
                <a:spcPct val="0"/>
              </a:spcBef>
            </a:pPr>
            <a:r>
              <a:rPr lang="en-US" sz="2400" spc="-95">
                <a:solidFill>
                  <a:srgbClr val="000000"/>
                </a:solidFill>
                <a:latin typeface="Open Sans Bold"/>
              </a:rPr>
              <a:t>Biometrics and surveillance:</a:t>
            </a:r>
            <a:r>
              <a:rPr lang="en-US" sz="2400" spc="-95">
                <a:solidFill>
                  <a:srgbClr val="000000"/>
                </a:solidFill>
                <a:latin typeface="Open Sans"/>
              </a:rPr>
              <a:t> if video footage has blurry faces, it can significantly reduce the accuracy and effectiveness of facial recognition systems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272272" y="3320174"/>
            <a:ext cx="11743456" cy="3646652"/>
          </a:xfrm>
          <a:custGeom>
            <a:avLst/>
            <a:gdLst/>
            <a:ahLst/>
            <a:cxnLst/>
            <a:rect r="r" b="b" t="t" l="l"/>
            <a:pathLst>
              <a:path h="3646652" w="11743456">
                <a:moveTo>
                  <a:pt x="0" y="0"/>
                </a:moveTo>
                <a:lnTo>
                  <a:pt x="11743456" y="0"/>
                </a:lnTo>
                <a:lnTo>
                  <a:pt x="11743456" y="3646652"/>
                </a:lnTo>
                <a:lnTo>
                  <a:pt x="0" y="3646652"/>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2">
                <a:solidFill>
                  <a:srgbClr val="888888"/>
                </a:solidFill>
                <a:latin typeface="Montserrat"/>
              </a:rPr>
              <a:t>4</a:t>
            </a:r>
          </a:p>
        </p:txBody>
      </p:sp>
      <p:sp>
        <p:nvSpPr>
          <p:cNvPr name="TextBox 5" id="5"/>
          <p:cNvSpPr txBox="true"/>
          <p:nvPr/>
        </p:nvSpPr>
        <p:spPr>
          <a:xfrm rot="0">
            <a:off x="0" y="1504239"/>
            <a:ext cx="18288000" cy="1095375"/>
          </a:xfrm>
          <a:prstGeom prst="rect">
            <a:avLst/>
          </a:prstGeom>
        </p:spPr>
        <p:txBody>
          <a:bodyPr anchor="t" rtlCol="false" tIns="0" lIns="0" bIns="0" rIns="0">
            <a:spAutoFit/>
          </a:bodyPr>
          <a:lstStyle/>
          <a:p>
            <a:pPr algn="ctr">
              <a:lnSpc>
                <a:spcPts val="8640"/>
              </a:lnSpc>
            </a:pPr>
            <a:r>
              <a:rPr lang="en-US" sz="7200" spc="278">
                <a:solidFill>
                  <a:srgbClr val="000000"/>
                </a:solidFill>
                <a:latin typeface="Montserrat"/>
              </a:rPr>
              <a:t>Experiment Environment</a:t>
            </a:r>
          </a:p>
        </p:txBody>
      </p:sp>
      <p:sp>
        <p:nvSpPr>
          <p:cNvPr name="TextBox 6" id="6"/>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6952148" y="2043028"/>
            <a:ext cx="10147000" cy="6200945"/>
          </a:xfrm>
          <a:custGeom>
            <a:avLst/>
            <a:gdLst/>
            <a:ahLst/>
            <a:cxnLst/>
            <a:rect r="r" b="b" t="t" l="l"/>
            <a:pathLst>
              <a:path h="6200945" w="10147000">
                <a:moveTo>
                  <a:pt x="0" y="0"/>
                </a:moveTo>
                <a:lnTo>
                  <a:pt x="10147000" y="0"/>
                </a:lnTo>
                <a:lnTo>
                  <a:pt x="10147000" y="6200944"/>
                </a:lnTo>
                <a:lnTo>
                  <a:pt x="0" y="6200944"/>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6</a:t>
            </a:r>
          </a:p>
        </p:txBody>
      </p:sp>
      <p:sp>
        <p:nvSpPr>
          <p:cNvPr name="TextBox 5" id="5"/>
          <p:cNvSpPr txBox="true"/>
          <p:nvPr/>
        </p:nvSpPr>
        <p:spPr>
          <a:xfrm rot="0">
            <a:off x="365776" y="3998657"/>
            <a:ext cx="6409288" cy="2171700"/>
          </a:xfrm>
          <a:prstGeom prst="rect">
            <a:avLst/>
          </a:prstGeom>
        </p:spPr>
        <p:txBody>
          <a:bodyPr anchor="t" rtlCol="false" tIns="0" lIns="0" bIns="0" rIns="0">
            <a:spAutoFit/>
          </a:bodyPr>
          <a:lstStyle/>
          <a:p>
            <a:pPr algn="ctr">
              <a:lnSpc>
                <a:spcPts val="4296"/>
              </a:lnSpc>
            </a:pPr>
            <a:r>
              <a:rPr lang="en-US" sz="3580" spc="136">
                <a:solidFill>
                  <a:srgbClr val="000000"/>
                </a:solidFill>
                <a:latin typeface="Montserrat"/>
              </a:rPr>
              <a:t>Experiment Environment</a:t>
            </a:r>
          </a:p>
          <a:p>
            <a:pPr algn="ctr">
              <a:lnSpc>
                <a:spcPts val="4296"/>
              </a:lnSpc>
            </a:pPr>
            <a:r>
              <a:rPr lang="en-US" sz="3580" spc="136">
                <a:solidFill>
                  <a:srgbClr val="000000"/>
                </a:solidFill>
                <a:latin typeface="Montserrat"/>
              </a:rPr>
              <a:t>(1/4)</a:t>
            </a:r>
          </a:p>
          <a:p>
            <a:pPr algn="ctr">
              <a:lnSpc>
                <a:spcPts val="4296"/>
              </a:lnSpc>
            </a:pPr>
            <a:r>
              <a:rPr lang="en-US" sz="3580" spc="136">
                <a:solidFill>
                  <a:srgbClr val="000000"/>
                </a:solidFill>
                <a:latin typeface="Montserrat"/>
              </a:rPr>
              <a:t>Model building Phase</a:t>
            </a:r>
          </a:p>
          <a:p>
            <a:pPr algn="ctr">
              <a:lnSpc>
                <a:spcPts val="4296"/>
              </a:lnSpc>
            </a:pPr>
            <a:r>
              <a:rPr lang="en-US" sz="3580" spc="138">
                <a:solidFill>
                  <a:srgbClr val="000000"/>
                </a:solidFill>
                <a:latin typeface="Montserrat"/>
              </a:rPr>
              <a:t>(Audio Module)</a:t>
            </a:r>
          </a:p>
        </p:txBody>
      </p:sp>
      <p:sp>
        <p:nvSpPr>
          <p:cNvPr name="TextBox 6" id="6"/>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
        <p:nvSpPr>
          <p:cNvPr name="TextBox 7" id="7"/>
          <p:cNvSpPr txBox="true"/>
          <p:nvPr/>
        </p:nvSpPr>
        <p:spPr>
          <a:xfrm rot="0">
            <a:off x="868165" y="6841318"/>
            <a:ext cx="6405861" cy="666750"/>
          </a:xfrm>
          <a:prstGeom prst="rect">
            <a:avLst/>
          </a:prstGeom>
        </p:spPr>
        <p:txBody>
          <a:bodyPr anchor="t" rtlCol="false" tIns="0" lIns="0" bIns="0" rIns="0">
            <a:spAutoFit/>
          </a:bodyPr>
          <a:lstStyle/>
          <a:p>
            <a:pPr>
              <a:lnSpc>
                <a:spcPts val="2640"/>
              </a:lnSpc>
            </a:pPr>
            <a:r>
              <a:rPr lang="en-US" sz="2200" spc="83">
                <a:solidFill>
                  <a:srgbClr val="000000"/>
                </a:solidFill>
                <a:latin typeface="Montserrat Bold"/>
              </a:rPr>
              <a:t>IDE:</a:t>
            </a:r>
            <a:r>
              <a:rPr lang="en-US" sz="2200" spc="83">
                <a:solidFill>
                  <a:srgbClr val="000000"/>
                </a:solidFill>
                <a:latin typeface="Montserrat"/>
              </a:rPr>
              <a:t> PyCharm</a:t>
            </a:r>
          </a:p>
          <a:p>
            <a:pPr>
              <a:lnSpc>
                <a:spcPts val="2640"/>
              </a:lnSpc>
            </a:pPr>
            <a:r>
              <a:rPr lang="en-US" sz="2200" spc="85">
                <a:solidFill>
                  <a:srgbClr val="000000"/>
                </a:solidFill>
                <a:latin typeface="Montserrat Bold"/>
              </a:rPr>
              <a:t>Language:</a:t>
            </a:r>
            <a:r>
              <a:rPr lang="en-US" sz="2200" spc="85">
                <a:solidFill>
                  <a:srgbClr val="000000"/>
                </a:solidFill>
                <a:latin typeface="Montserrat"/>
              </a:rPr>
              <a:t> Python programming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7008470" y="1845133"/>
            <a:ext cx="10130946" cy="6478748"/>
          </a:xfrm>
          <a:custGeom>
            <a:avLst/>
            <a:gdLst/>
            <a:ahLst/>
            <a:cxnLst/>
            <a:rect r="r" b="b" t="t" l="l"/>
            <a:pathLst>
              <a:path h="6478748" w="10130946">
                <a:moveTo>
                  <a:pt x="0" y="0"/>
                </a:moveTo>
                <a:lnTo>
                  <a:pt x="10130947" y="0"/>
                </a:lnTo>
                <a:lnTo>
                  <a:pt x="10130947" y="6478747"/>
                </a:lnTo>
                <a:lnTo>
                  <a:pt x="0" y="6478747"/>
                </a:lnTo>
                <a:lnTo>
                  <a:pt x="0" y="0"/>
                </a:lnTo>
                <a:close/>
              </a:path>
            </a:pathLst>
          </a:custGeom>
          <a:blipFill>
            <a:blip r:embed="rId4"/>
            <a:stretch>
              <a:fillRect l="0" t="0" r="0" b="0"/>
            </a:stretch>
          </a:blipFill>
        </p:spPr>
      </p:sp>
      <p:sp>
        <p:nvSpPr>
          <p:cNvPr name="TextBox 4" id="4"/>
          <p:cNvSpPr txBox="true"/>
          <p:nvPr/>
        </p:nvSpPr>
        <p:spPr>
          <a:xfrm rot="0">
            <a:off x="13200500" y="9591078"/>
            <a:ext cx="4079000" cy="444225"/>
          </a:xfrm>
          <a:prstGeom prst="rect">
            <a:avLst/>
          </a:prstGeom>
        </p:spPr>
        <p:txBody>
          <a:bodyPr anchor="t" rtlCol="false" tIns="0" lIns="0" bIns="0" rIns="0">
            <a:spAutoFit/>
          </a:bodyPr>
          <a:lstStyle/>
          <a:p>
            <a:pPr algn="r">
              <a:lnSpc>
                <a:spcPts val="2879"/>
              </a:lnSpc>
            </a:pPr>
            <a:r>
              <a:rPr lang="en-US" sz="2400" spc="-95">
                <a:solidFill>
                  <a:srgbClr val="888888"/>
                </a:solidFill>
                <a:latin typeface="Open Sans"/>
              </a:rPr>
              <a:t>6</a:t>
            </a:r>
          </a:p>
        </p:txBody>
      </p:sp>
      <p:sp>
        <p:nvSpPr>
          <p:cNvPr name="TextBox 5" id="5"/>
          <p:cNvSpPr txBox="true"/>
          <p:nvPr/>
        </p:nvSpPr>
        <p:spPr>
          <a:xfrm rot="0">
            <a:off x="365776" y="3727194"/>
            <a:ext cx="6409288" cy="2714625"/>
          </a:xfrm>
          <a:prstGeom prst="rect">
            <a:avLst/>
          </a:prstGeom>
        </p:spPr>
        <p:txBody>
          <a:bodyPr anchor="t" rtlCol="false" tIns="0" lIns="0" bIns="0" rIns="0">
            <a:spAutoFit/>
          </a:bodyPr>
          <a:lstStyle/>
          <a:p>
            <a:pPr algn="ctr">
              <a:lnSpc>
                <a:spcPts val="4296"/>
              </a:lnSpc>
            </a:pPr>
            <a:r>
              <a:rPr lang="en-US" sz="3580" spc="136">
                <a:solidFill>
                  <a:srgbClr val="000000"/>
                </a:solidFill>
                <a:latin typeface="Montserrat"/>
              </a:rPr>
              <a:t>Experiment Environment</a:t>
            </a:r>
          </a:p>
          <a:p>
            <a:pPr algn="ctr">
              <a:lnSpc>
                <a:spcPts val="4296"/>
              </a:lnSpc>
            </a:pPr>
            <a:r>
              <a:rPr lang="en-US" sz="3580" spc="136">
                <a:solidFill>
                  <a:srgbClr val="000000"/>
                </a:solidFill>
                <a:latin typeface="Montserrat"/>
              </a:rPr>
              <a:t>(2/4)</a:t>
            </a:r>
          </a:p>
          <a:p>
            <a:pPr algn="ctr">
              <a:lnSpc>
                <a:spcPts val="4296"/>
              </a:lnSpc>
            </a:pPr>
            <a:r>
              <a:rPr lang="en-US" sz="3580" spc="136">
                <a:solidFill>
                  <a:srgbClr val="000000"/>
                </a:solidFill>
                <a:latin typeface="Montserrat"/>
              </a:rPr>
              <a:t>Model building Phase</a:t>
            </a:r>
          </a:p>
          <a:p>
            <a:pPr algn="ctr">
              <a:lnSpc>
                <a:spcPts val="4296"/>
              </a:lnSpc>
            </a:pPr>
            <a:r>
              <a:rPr lang="en-US" sz="3580" spc="138">
                <a:solidFill>
                  <a:srgbClr val="000000"/>
                </a:solidFill>
                <a:latin typeface="Montserrat"/>
              </a:rPr>
              <a:t>(Audio Module &amp; Command Parser)</a:t>
            </a:r>
          </a:p>
        </p:txBody>
      </p:sp>
      <p:sp>
        <p:nvSpPr>
          <p:cNvPr name="TextBox 6" id="6"/>
          <p:cNvSpPr txBox="true"/>
          <p:nvPr/>
        </p:nvSpPr>
        <p:spPr>
          <a:xfrm rot="0">
            <a:off x="5756866" y="8905987"/>
            <a:ext cx="6774268" cy="352313"/>
          </a:xfrm>
          <a:prstGeom prst="rect">
            <a:avLst/>
          </a:prstGeom>
        </p:spPr>
        <p:txBody>
          <a:bodyPr anchor="t" rtlCol="false" tIns="0" lIns="0" bIns="0" rIns="0">
            <a:spAutoFit/>
          </a:bodyPr>
          <a:lstStyle/>
          <a:p>
            <a:pPr algn="ctr">
              <a:lnSpc>
                <a:spcPts val="2879"/>
              </a:lnSpc>
            </a:pPr>
            <a:r>
              <a:rPr lang="en-US" sz="2400" spc="-95">
                <a:solidFill>
                  <a:srgbClr val="888888"/>
                </a:solidFill>
                <a:latin typeface="Open Sans"/>
              </a:rPr>
              <a:t>Department of Computer Science and Engineering</a:t>
            </a:r>
          </a:p>
        </p:txBody>
      </p:sp>
      <p:sp>
        <p:nvSpPr>
          <p:cNvPr name="TextBox 7" id="7"/>
          <p:cNvSpPr txBox="true"/>
          <p:nvPr/>
        </p:nvSpPr>
        <p:spPr>
          <a:xfrm rot="0">
            <a:off x="868165" y="6841318"/>
            <a:ext cx="6405861" cy="666750"/>
          </a:xfrm>
          <a:prstGeom prst="rect">
            <a:avLst/>
          </a:prstGeom>
        </p:spPr>
        <p:txBody>
          <a:bodyPr anchor="t" rtlCol="false" tIns="0" lIns="0" bIns="0" rIns="0">
            <a:spAutoFit/>
          </a:bodyPr>
          <a:lstStyle/>
          <a:p>
            <a:pPr>
              <a:lnSpc>
                <a:spcPts val="2640"/>
              </a:lnSpc>
            </a:pPr>
            <a:r>
              <a:rPr lang="en-US" sz="2200" spc="83">
                <a:solidFill>
                  <a:srgbClr val="000000"/>
                </a:solidFill>
                <a:latin typeface="Montserrat Bold"/>
              </a:rPr>
              <a:t>IDE:</a:t>
            </a:r>
            <a:r>
              <a:rPr lang="en-US" sz="2200" spc="83">
                <a:solidFill>
                  <a:srgbClr val="000000"/>
                </a:solidFill>
                <a:latin typeface="Montserrat"/>
              </a:rPr>
              <a:t> PyCharm</a:t>
            </a:r>
          </a:p>
          <a:p>
            <a:pPr>
              <a:lnSpc>
                <a:spcPts val="2640"/>
              </a:lnSpc>
            </a:pPr>
            <a:r>
              <a:rPr lang="en-US" sz="2200" spc="85">
                <a:solidFill>
                  <a:srgbClr val="000000"/>
                </a:solidFill>
                <a:latin typeface="Montserrat Bold"/>
              </a:rPr>
              <a:t>Language:</a:t>
            </a:r>
            <a:r>
              <a:rPr lang="en-US" sz="2200" spc="85">
                <a:solidFill>
                  <a:srgbClr val="000000"/>
                </a:solidFill>
                <a:latin typeface="Montserrat"/>
              </a:rPr>
              <a:t> Python programming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DAGAxk4iStg</dc:identifier>
  <dcterms:modified xsi:type="dcterms:W3CDTF">2011-08-01T06:04:30Z</dcterms:modified>
  <cp:revision>1</cp:revision>
  <dc:title>Team 2 MAJOR PROJECT REVIEW 2</dc:title>
</cp:coreProperties>
</file>